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2" r:id="rId1"/>
  </p:sldMasterIdLst>
  <p:notesMasterIdLst>
    <p:notesMasterId r:id="rId45"/>
  </p:notesMasterIdLst>
  <p:sldIdLst>
    <p:sldId id="256" r:id="rId2"/>
    <p:sldId id="259" r:id="rId3"/>
    <p:sldId id="387" r:id="rId4"/>
    <p:sldId id="401" r:id="rId5"/>
    <p:sldId id="267" r:id="rId6"/>
    <p:sldId id="402" r:id="rId7"/>
    <p:sldId id="395" r:id="rId8"/>
    <p:sldId id="313" r:id="rId9"/>
    <p:sldId id="296" r:id="rId10"/>
    <p:sldId id="272" r:id="rId11"/>
    <p:sldId id="274" r:id="rId12"/>
    <p:sldId id="275" r:id="rId13"/>
    <p:sldId id="276" r:id="rId14"/>
    <p:sldId id="279" r:id="rId15"/>
    <p:sldId id="352" r:id="rId16"/>
    <p:sldId id="354" r:id="rId17"/>
    <p:sldId id="283" r:id="rId18"/>
    <p:sldId id="281" r:id="rId19"/>
    <p:sldId id="290" r:id="rId20"/>
    <p:sldId id="355" r:id="rId21"/>
    <p:sldId id="357" r:id="rId22"/>
    <p:sldId id="358" r:id="rId23"/>
    <p:sldId id="285" r:id="rId24"/>
    <p:sldId id="338" r:id="rId25"/>
    <p:sldId id="423" r:id="rId26"/>
    <p:sldId id="424" r:id="rId27"/>
    <p:sldId id="406" r:id="rId28"/>
    <p:sldId id="404" r:id="rId29"/>
    <p:sldId id="408" r:id="rId30"/>
    <p:sldId id="409" r:id="rId31"/>
    <p:sldId id="410" r:id="rId32"/>
    <p:sldId id="411" r:id="rId33"/>
    <p:sldId id="412" r:id="rId34"/>
    <p:sldId id="413" r:id="rId35"/>
    <p:sldId id="414" r:id="rId36"/>
    <p:sldId id="415" r:id="rId37"/>
    <p:sldId id="416" r:id="rId38"/>
    <p:sldId id="417" r:id="rId39"/>
    <p:sldId id="418" r:id="rId40"/>
    <p:sldId id="419" r:id="rId41"/>
    <p:sldId id="420" r:id="rId42"/>
    <p:sldId id="421" r:id="rId43"/>
    <p:sldId id="422" r:id="rId44"/>
  </p:sldIdLst>
  <p:sldSz cx="9906000" cy="6858000" type="A4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6544F"/>
    <a:srgbClr val="EF7D1D"/>
    <a:srgbClr val="5AB88F"/>
    <a:srgbClr val="E99866"/>
    <a:srgbClr val="025249"/>
    <a:srgbClr val="41719C"/>
    <a:srgbClr val="D4EBE9"/>
    <a:srgbClr val="C14026"/>
    <a:srgbClr val="57A2C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770"/>
    <p:restoredTop sz="85152" autoAdjust="0"/>
  </p:normalViewPr>
  <p:slideViewPr>
    <p:cSldViewPr snapToGrid="0" snapToObjects="1">
      <p:cViewPr>
        <p:scale>
          <a:sx n="99" d="100"/>
          <a:sy n="99" d="100"/>
        </p:scale>
        <p:origin x="2608" y="848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presProps" Target="presProps.xml"/><Relationship Id="rId47" Type="http://schemas.openxmlformats.org/officeDocument/2006/relationships/viewProps" Target="viewProps.xml"/><Relationship Id="rId48" Type="http://schemas.openxmlformats.org/officeDocument/2006/relationships/theme" Target="theme/theme1.xml"/><Relationship Id="rId49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3854BB-5908-0843-BA41-B7E7E599A04D}" type="datetimeFigureOut">
              <a:rPr lang="de-DE" smtClean="0"/>
              <a:t>22.09.17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67E9B5-BB04-A741-9555-7CF01DDDA8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9260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39084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13792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650594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318043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741433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18328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Hier sehen wie das komplette Password Formular; die verwendeten Komponenten </a:t>
            </a:r>
            <a:r>
              <a:rPr lang="de-DE" dirty="0" err="1" smtClean="0"/>
              <a:t>CheckLabelList</a:t>
            </a:r>
            <a:r>
              <a:rPr lang="de-DE" baseline="0" dirty="0" smtClean="0"/>
              <a:t> und </a:t>
            </a:r>
            <a:r>
              <a:rPr lang="de-DE" baseline="0" dirty="0" err="1" smtClean="0"/>
              <a:t>CheckLabel</a:t>
            </a:r>
            <a:r>
              <a:rPr lang="de-DE" baseline="0" dirty="0" smtClean="0"/>
              <a:t> kennen wir schon. Neu ist das input-Feld für das Passwort, dessen Inhalt – also das eingegebene Passwort – im Zustand der </a:t>
            </a:r>
            <a:r>
              <a:rPr lang="de-DE" baseline="0" dirty="0" err="1" smtClean="0"/>
              <a:t>PasswordForm</a:t>
            </a:r>
            <a:r>
              <a:rPr lang="de-DE" baseline="0" dirty="0" smtClean="0"/>
              <a:t>-Komponente gespeichert wird.</a:t>
            </a:r>
          </a:p>
          <a:p>
            <a:r>
              <a:rPr lang="de-DE" baseline="0" dirty="0" smtClean="0"/>
              <a:t>Abhängig vom eingegebenen Text werden die „Status“ der </a:t>
            </a:r>
            <a:r>
              <a:rPr lang="de-DE" baseline="0" dirty="0" err="1" smtClean="0"/>
              <a:t>CheckLabel</a:t>
            </a:r>
            <a:r>
              <a:rPr lang="de-DE" baseline="0" dirty="0" smtClean="0"/>
              <a:t> neu bestimmt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90760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Sehen wir uns zunächst nur die Verarbeitung des Eingabefeldes an.</a:t>
            </a:r>
            <a:r>
              <a:rPr lang="de-DE" baseline="0" dirty="0" smtClean="0"/>
              <a:t> Zunächst binden wir den Wert aus dem Zustand als ‚</a:t>
            </a:r>
            <a:r>
              <a:rPr lang="de-DE" baseline="0" dirty="0" err="1" smtClean="0"/>
              <a:t>value</a:t>
            </a:r>
            <a:r>
              <a:rPr lang="de-DE" baseline="0" dirty="0" smtClean="0"/>
              <a:t>‘ an das input-Feld. Da </a:t>
            </a:r>
            <a:r>
              <a:rPr lang="de-DE" baseline="0" dirty="0" err="1" smtClean="0"/>
              <a:t>React</a:t>
            </a:r>
            <a:r>
              <a:rPr lang="de-DE" baseline="0" dirty="0" smtClean="0"/>
              <a:t> nicht über ein 2-Wege-Databinding verfügt, müssen wir uns selber darum kümmern, Änderungen aus dem Eingabefeld in den Zustand zurückzuschreiben. Das machen wir,  in dem wir einen Event </a:t>
            </a:r>
            <a:r>
              <a:rPr lang="de-DE" baseline="0" dirty="0" err="1" smtClean="0"/>
              <a:t>Listener</a:t>
            </a:r>
            <a:r>
              <a:rPr lang="de-DE" baseline="0" dirty="0" smtClean="0"/>
              <a:t> am Eingabefeld registrieren. Dieser </a:t>
            </a:r>
            <a:r>
              <a:rPr lang="de-DE" baseline="0" dirty="0" err="1" smtClean="0"/>
              <a:t>Listener</a:t>
            </a:r>
            <a:r>
              <a:rPr lang="de-DE" baseline="0" dirty="0" smtClean="0"/>
              <a:t> wird von </a:t>
            </a:r>
            <a:r>
              <a:rPr lang="de-DE" baseline="0" dirty="0" err="1" smtClean="0"/>
              <a:t>React</a:t>
            </a:r>
            <a:r>
              <a:rPr lang="de-DE" baseline="0" dirty="0" smtClean="0"/>
              <a:t> aufgerufen, sobald sich der Text im Eingabefeld ändert, also wenn </a:t>
            </a:r>
            <a:r>
              <a:rPr lang="de-DE" baseline="0" dirty="0" err="1" smtClean="0"/>
              <a:t>bspw</a:t>
            </a:r>
            <a:r>
              <a:rPr lang="de-DE" baseline="0" dirty="0" smtClean="0"/>
              <a:t> ein Zeichen eingegeben oder gelöscht wurde. Über den Event kommen wir an den neuen Wert, also den Wert, der zurzeit im Eingabefeld steht. Diesen Wert schreiben wir mittels </a:t>
            </a:r>
            <a:r>
              <a:rPr lang="de-DE" baseline="0" dirty="0" err="1" smtClean="0"/>
              <a:t>setState</a:t>
            </a:r>
            <a:r>
              <a:rPr lang="de-DE" baseline="0" dirty="0" smtClean="0"/>
              <a:t> in den neuen Zustand...</a:t>
            </a:r>
          </a:p>
          <a:p>
            <a:endParaRPr lang="de-DE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smtClean="0">
                <a:solidFill>
                  <a:srgbClr val="FF0000"/>
                </a:solidFill>
              </a:rPr>
              <a:t>Kein 2-Wege-Databinding!!!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234654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Sehen wir uns zunächst nur die Verarbeitung des Eingabefeldes an.</a:t>
            </a:r>
            <a:r>
              <a:rPr lang="de-DE" baseline="0" dirty="0" smtClean="0"/>
              <a:t> Zunächst binden wir den Wert aus dem Zustand als ‚</a:t>
            </a:r>
            <a:r>
              <a:rPr lang="de-DE" baseline="0" dirty="0" err="1" smtClean="0"/>
              <a:t>value</a:t>
            </a:r>
            <a:r>
              <a:rPr lang="de-DE" baseline="0" dirty="0" smtClean="0"/>
              <a:t>‘ an das input-Feld. Da </a:t>
            </a:r>
            <a:r>
              <a:rPr lang="de-DE" baseline="0" dirty="0" err="1" smtClean="0"/>
              <a:t>React</a:t>
            </a:r>
            <a:r>
              <a:rPr lang="de-DE" baseline="0" dirty="0" smtClean="0"/>
              <a:t> nicht über ein 2-Wege-Databinding verfügt, müssen wir uns selber darum kümmern, Änderungen aus dem Eingabefeld in den Zustand zurückzuschreiben. Das machen wir,  in dem wir einen Event </a:t>
            </a:r>
            <a:r>
              <a:rPr lang="de-DE" baseline="0" dirty="0" err="1" smtClean="0"/>
              <a:t>Listener</a:t>
            </a:r>
            <a:r>
              <a:rPr lang="de-DE" baseline="0" dirty="0" smtClean="0"/>
              <a:t> am Eingabefeld registrieren. Dieser </a:t>
            </a:r>
            <a:r>
              <a:rPr lang="de-DE" baseline="0" dirty="0" err="1" smtClean="0"/>
              <a:t>Listener</a:t>
            </a:r>
            <a:r>
              <a:rPr lang="de-DE" baseline="0" dirty="0" smtClean="0"/>
              <a:t> wird von </a:t>
            </a:r>
            <a:r>
              <a:rPr lang="de-DE" baseline="0" dirty="0" err="1" smtClean="0"/>
              <a:t>React</a:t>
            </a:r>
            <a:r>
              <a:rPr lang="de-DE" baseline="0" dirty="0" smtClean="0"/>
              <a:t> aufgerufen, sobald sich der Text im Eingabefeld ändert, also wenn </a:t>
            </a:r>
            <a:r>
              <a:rPr lang="de-DE" baseline="0" dirty="0" err="1" smtClean="0"/>
              <a:t>bspw</a:t>
            </a:r>
            <a:r>
              <a:rPr lang="de-DE" baseline="0" dirty="0" smtClean="0"/>
              <a:t> ein Zeichen eingegeben oder gelöscht wurde. Über den Event kommen wir an den neuen Wert, also den Wert, der zurzeit im Eingabefeld steht. Diesen Wert schreiben wir mittels </a:t>
            </a:r>
            <a:r>
              <a:rPr lang="de-DE" baseline="0" dirty="0" err="1" smtClean="0"/>
              <a:t>setState</a:t>
            </a:r>
            <a:r>
              <a:rPr lang="de-DE" baseline="0" dirty="0" smtClean="0"/>
              <a:t> in den neuen Zustand...</a:t>
            </a:r>
          </a:p>
          <a:p>
            <a:endParaRPr lang="de-DE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smtClean="0">
                <a:solidFill>
                  <a:srgbClr val="FF0000"/>
                </a:solidFill>
              </a:rPr>
              <a:t>Kein 2-Wege-Databinding!!!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557278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Sehen wir uns zunächst nur die Verarbeitung des Eingabefeldes an.</a:t>
            </a:r>
            <a:r>
              <a:rPr lang="de-DE" baseline="0" dirty="0" smtClean="0"/>
              <a:t> Zunächst binden wir den Wert aus dem Zustand als ‚</a:t>
            </a:r>
            <a:r>
              <a:rPr lang="de-DE" baseline="0" dirty="0" err="1" smtClean="0"/>
              <a:t>value</a:t>
            </a:r>
            <a:r>
              <a:rPr lang="de-DE" baseline="0" dirty="0" smtClean="0"/>
              <a:t>‘ an das input-Feld. Da </a:t>
            </a:r>
            <a:r>
              <a:rPr lang="de-DE" baseline="0" dirty="0" err="1" smtClean="0"/>
              <a:t>React</a:t>
            </a:r>
            <a:r>
              <a:rPr lang="de-DE" baseline="0" dirty="0" smtClean="0"/>
              <a:t> nicht über ein 2-Wege-Databinding verfügt, müssen wir uns selber darum kümmern, Änderungen aus dem Eingabefeld in den Zustand zurückzuschreiben. Das machen wir,  in dem wir einen Event </a:t>
            </a:r>
            <a:r>
              <a:rPr lang="de-DE" baseline="0" dirty="0" err="1" smtClean="0"/>
              <a:t>Listener</a:t>
            </a:r>
            <a:r>
              <a:rPr lang="de-DE" baseline="0" dirty="0" smtClean="0"/>
              <a:t> am Eingabefeld registrieren. Dieser </a:t>
            </a:r>
            <a:r>
              <a:rPr lang="de-DE" baseline="0" dirty="0" err="1" smtClean="0"/>
              <a:t>Listener</a:t>
            </a:r>
            <a:r>
              <a:rPr lang="de-DE" baseline="0" dirty="0" smtClean="0"/>
              <a:t> wird von </a:t>
            </a:r>
            <a:r>
              <a:rPr lang="de-DE" baseline="0" dirty="0" err="1" smtClean="0"/>
              <a:t>React</a:t>
            </a:r>
            <a:r>
              <a:rPr lang="de-DE" baseline="0" dirty="0" smtClean="0"/>
              <a:t> aufgerufen, sobald sich der Text im Eingabefeld ändert, also wenn </a:t>
            </a:r>
            <a:r>
              <a:rPr lang="de-DE" baseline="0" dirty="0" err="1" smtClean="0"/>
              <a:t>bspw</a:t>
            </a:r>
            <a:r>
              <a:rPr lang="de-DE" baseline="0" dirty="0" smtClean="0"/>
              <a:t> ein Zeichen eingegeben oder gelöscht wurde. Über den Event kommen wir an den neuen Wert, also den Wert, der zurzeit im Eingabefeld steht. Diesen Wert schreiben wir mittels </a:t>
            </a:r>
            <a:r>
              <a:rPr lang="de-DE" baseline="0" dirty="0" err="1" smtClean="0"/>
              <a:t>setState</a:t>
            </a:r>
            <a:r>
              <a:rPr lang="de-DE" baseline="0" dirty="0" smtClean="0"/>
              <a:t> in den neuen Zustand...</a:t>
            </a:r>
          </a:p>
          <a:p>
            <a:endParaRPr lang="de-DE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smtClean="0">
                <a:solidFill>
                  <a:srgbClr val="FF0000"/>
                </a:solidFill>
              </a:rPr>
              <a:t>Kein 2-Wege-Databinding!!!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205380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...dieser</a:t>
            </a:r>
            <a:r>
              <a:rPr lang="de-DE" baseline="0" dirty="0" smtClean="0"/>
              <a:t> Aufruf führt dazu, dass die </a:t>
            </a:r>
            <a:r>
              <a:rPr lang="de-DE" baseline="0" dirty="0" err="1" smtClean="0"/>
              <a:t>render</a:t>
            </a:r>
            <a:r>
              <a:rPr lang="de-DE" baseline="0" dirty="0" smtClean="0"/>
              <a:t>-Methode von </a:t>
            </a:r>
            <a:r>
              <a:rPr lang="de-DE" baseline="0" dirty="0" err="1" smtClean="0"/>
              <a:t>React</a:t>
            </a:r>
            <a:r>
              <a:rPr lang="de-DE" baseline="0" dirty="0" smtClean="0"/>
              <a:t> neu aufgerufen wird.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033119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707580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Herausforderung:</a:t>
            </a:r>
            <a:r>
              <a:rPr lang="de-DE" baseline="0" dirty="0" smtClean="0"/>
              <a:t> </a:t>
            </a:r>
            <a:r>
              <a:rPr lang="de-DE" dirty="0" smtClean="0"/>
              <a:t>BEI JEDEM TASTENDRUCK!!!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4383759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4905448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9771423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4083016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284183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40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107634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41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3820206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42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717786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43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730810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855413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898786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890565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075626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702271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893598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784997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9906000" cy="790222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1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 smtClean="0"/>
              <a:t>Mastertitelformat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96269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790223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6067778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 smtClean="0"/>
              <a:t>Mastertitelformat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06868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45719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</p:spTree>
    <p:extLst>
      <p:ext uri="{BB962C8B-B14F-4D97-AF65-F5344CB8AC3E}">
        <p14:creationId xmlns:p14="http://schemas.microsoft.com/office/powerpoint/2010/main" val="1176646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B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9/22/17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602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50" r:id="rId2"/>
    <p:sldLayoutId id="214748365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1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4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tif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0" y="6067777"/>
            <a:ext cx="9906000" cy="790223"/>
          </a:xfrm>
        </p:spPr>
        <p:txBody>
          <a:bodyPr>
            <a:normAutofit/>
          </a:bodyPr>
          <a:lstStyle/>
          <a:p>
            <a:r>
              <a:rPr lang="de-DE" sz="1400" spc="80" dirty="0" smtClean="0">
                <a:solidFill>
                  <a:srgbClr val="D4EBE9"/>
                </a:solidFill>
              </a:rPr>
              <a:t>BED-CON BERLIN | SEPTEMBER 2017 | @NILSHARTMANN    </a:t>
            </a:r>
            <a:endParaRPr lang="de-DE" sz="1400" spc="80" dirty="0">
              <a:solidFill>
                <a:srgbClr val="D4EBE9"/>
              </a:solidFill>
            </a:endParaRPr>
          </a:p>
        </p:txBody>
      </p:sp>
      <p:sp>
        <p:nvSpPr>
          <p:cNvPr id="3" name="Rechteck 2"/>
          <p:cNvSpPr/>
          <p:nvPr/>
        </p:nvSpPr>
        <p:spPr>
          <a:xfrm>
            <a:off x="1221049" y="1640063"/>
            <a:ext cx="7463903" cy="30807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9419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React</a:t>
            </a:r>
            <a:endParaRPr lang="de-DE" sz="2925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697811">
            <a:off x="7842855" y="891147"/>
            <a:ext cx="1117578" cy="994287"/>
          </a:xfrm>
          <a:prstGeom prst="rect">
            <a:avLst/>
          </a:prstGeom>
        </p:spPr>
      </p:pic>
      <p:sp>
        <p:nvSpPr>
          <p:cNvPr id="7" name="Textfeld 6"/>
          <p:cNvSpPr txBox="1"/>
          <p:nvPr/>
        </p:nvSpPr>
        <p:spPr>
          <a:xfrm>
            <a:off x="1383853" y="1640063"/>
            <a:ext cx="1875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  <a:endParaRPr lang="de-DE" b="1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8" name="Rechteck 7"/>
          <p:cNvSpPr/>
          <p:nvPr/>
        </p:nvSpPr>
        <p:spPr>
          <a:xfrm>
            <a:off x="5252179" y="4351446"/>
            <a:ext cx="33633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de-DE" b="1" dirty="0" err="1" smtClean="0">
                <a:solidFill>
                  <a:srgbClr val="025249"/>
                </a:solidFill>
              </a:rPr>
              <a:t>Slides</a:t>
            </a:r>
            <a:r>
              <a:rPr lang="de-DE" b="1" dirty="0" smtClean="0">
                <a:solidFill>
                  <a:srgbClr val="025249"/>
                </a:solidFill>
              </a:rPr>
              <a:t>: http</a:t>
            </a:r>
            <a:r>
              <a:rPr lang="de-DE" b="1" dirty="0">
                <a:solidFill>
                  <a:srgbClr val="025249"/>
                </a:solidFill>
              </a:rPr>
              <a:t>://</a:t>
            </a:r>
            <a:r>
              <a:rPr lang="de-DE" b="1" dirty="0" err="1">
                <a:solidFill>
                  <a:srgbClr val="025249"/>
                </a:solidFill>
              </a:rPr>
              <a:t>bit.ly</a:t>
            </a:r>
            <a:r>
              <a:rPr lang="de-DE" b="1" dirty="0">
                <a:solidFill>
                  <a:srgbClr val="025249"/>
                </a:solidFill>
              </a:rPr>
              <a:t>/</a:t>
            </a:r>
            <a:r>
              <a:rPr lang="de-DE" b="1" dirty="0" err="1">
                <a:solidFill>
                  <a:srgbClr val="025249"/>
                </a:solidFill>
              </a:rPr>
              <a:t>bedcon-react</a:t>
            </a:r>
            <a:endParaRPr lang="de-DE" b="1" dirty="0">
              <a:solidFill>
                <a:srgbClr val="025249"/>
              </a:solidFill>
            </a:endParaRPr>
          </a:p>
        </p:txBody>
      </p:sp>
      <p:sp>
        <p:nvSpPr>
          <p:cNvPr id="10" name="Textfeld 9"/>
          <p:cNvSpPr txBox="1"/>
          <p:nvPr/>
        </p:nvSpPr>
        <p:spPr>
          <a:xfrm>
            <a:off x="1383853" y="1470880"/>
            <a:ext cx="721556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2800" b="1" dirty="0" smtClean="0">
              <a:solidFill>
                <a:srgbClr val="36544F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r>
              <a:rPr lang="de-DE" sz="2800" b="1" dirty="0" smtClean="0"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MODERNE WEB-ANWENDUNGEN MIT</a:t>
            </a:r>
            <a:endParaRPr lang="de-DE" sz="2800" b="1" dirty="0">
              <a:solidFill>
                <a:srgbClr val="EF7D1D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pic>
        <p:nvPicPr>
          <p:cNvPr id="2" name="Bild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8081" y="3346869"/>
            <a:ext cx="927100" cy="92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277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Eine </a:t>
            </a:r>
            <a:r>
              <a:rPr lang="de-DE" dirty="0" err="1" smtClean="0"/>
              <a:t>React</a:t>
            </a:r>
            <a:r>
              <a:rPr lang="de-DE" dirty="0" smtClean="0"/>
              <a:t> Komponente: Als Funktion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987406" y="3527630"/>
            <a:ext cx="5537821" cy="180049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950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function</a:t>
            </a:r>
            <a:r>
              <a:rPr lang="de-DE" sz="1950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950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CheckLabel</a:t>
            </a:r>
            <a:r>
              <a:rPr lang="de-DE" sz="1950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() {</a:t>
            </a:r>
          </a:p>
          <a:p>
            <a:r>
              <a:rPr lang="de-DE" sz="1950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950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return</a:t>
            </a:r>
            <a:r>
              <a:rPr lang="de-DE" sz="1950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950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&lt;div</a:t>
            </a:r>
          </a:p>
          <a:p>
            <a:r>
              <a:rPr lang="de-DE" sz="1950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</a:t>
            </a:r>
            <a:r>
              <a:rPr lang="de-DE" sz="1950" dirty="0" err="1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className</a:t>
            </a:r>
            <a:r>
              <a:rPr lang="de-DE" sz="1950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="</a:t>
            </a:r>
            <a:r>
              <a:rPr lang="de-DE" sz="1950" dirty="0" err="1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CheckLabel-unchecked</a:t>
            </a:r>
            <a:r>
              <a:rPr lang="de-DE" sz="1950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"&gt;</a:t>
            </a:r>
          </a:p>
          <a:p>
            <a:r>
              <a:rPr lang="de-DE" sz="1950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At least 8 </a:t>
            </a:r>
            <a:r>
              <a:rPr lang="de-DE" sz="1950" dirty="0" err="1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characters</a:t>
            </a:r>
            <a:r>
              <a:rPr lang="de-DE" sz="1950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950" dirty="0" err="1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long</a:t>
            </a:r>
            <a:r>
              <a:rPr lang="de-DE" sz="1950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.</a:t>
            </a:r>
          </a:p>
          <a:p>
            <a:r>
              <a:rPr lang="de-DE" sz="1950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&lt;/div</a:t>
            </a:r>
            <a:r>
              <a:rPr lang="de-DE" sz="195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&gt;</a:t>
            </a:r>
            <a:r>
              <a:rPr lang="de-DE" sz="1950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;</a:t>
            </a:r>
          </a:p>
          <a:p>
            <a:r>
              <a:rPr lang="de-DE" sz="1950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 rotWithShape="1">
          <a:blip r:embed="rId2"/>
          <a:srcRect r="11261" b="40560"/>
          <a:stretch/>
        </p:blipFill>
        <p:spPr>
          <a:xfrm>
            <a:off x="2987406" y="1703730"/>
            <a:ext cx="3931189" cy="462241"/>
          </a:xfrm>
          <a:prstGeom prst="rect">
            <a:avLst/>
          </a:prstGeom>
        </p:spPr>
      </p:pic>
      <p:sp>
        <p:nvSpPr>
          <p:cNvPr id="5" name="Rechteck 4"/>
          <p:cNvSpPr/>
          <p:nvPr/>
        </p:nvSpPr>
        <p:spPr>
          <a:xfrm>
            <a:off x="7893884" y="3554561"/>
            <a:ext cx="1778311" cy="3424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625" b="1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JSX</a:t>
            </a:r>
            <a:endParaRPr lang="de-DE" sz="1625" b="1" dirty="0">
              <a:solidFill>
                <a:srgbClr val="EF7D1D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103155" y="3527630"/>
            <a:ext cx="24426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Komponentenfunktion</a:t>
            </a:r>
          </a:p>
        </p:txBody>
      </p:sp>
      <p:sp>
        <p:nvSpPr>
          <p:cNvPr id="8" name="Rechteck 7"/>
          <p:cNvSpPr/>
          <p:nvPr/>
        </p:nvSpPr>
        <p:spPr>
          <a:xfrm>
            <a:off x="103155" y="1784810"/>
            <a:ext cx="28842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Komponente </a:t>
            </a:r>
            <a:r>
              <a:rPr lang="de-DE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CheckLabel</a:t>
            </a:r>
            <a:endParaRPr lang="de-DE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111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Komponente einbinden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987406" y="3527630"/>
            <a:ext cx="6147787" cy="21005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95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&lt;</a:t>
            </a:r>
            <a:r>
              <a:rPr lang="de-DE" sz="195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html</a:t>
            </a:r>
            <a:r>
              <a:rPr lang="de-DE" sz="195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&gt;</a:t>
            </a:r>
          </a:p>
          <a:p>
            <a:r>
              <a:rPr lang="de-DE" sz="195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&lt;</a:t>
            </a:r>
            <a:r>
              <a:rPr lang="de-DE" sz="195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head</a:t>
            </a:r>
            <a:r>
              <a:rPr lang="de-DE" sz="195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&gt;. . .&lt;/</a:t>
            </a:r>
            <a:r>
              <a:rPr lang="de-DE" sz="195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head</a:t>
            </a:r>
            <a:r>
              <a:rPr lang="de-DE" sz="195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&gt;</a:t>
            </a:r>
          </a:p>
          <a:p>
            <a:r>
              <a:rPr lang="de-DE" sz="195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&lt;</a:t>
            </a:r>
            <a:r>
              <a:rPr lang="de-DE" sz="195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body</a:t>
            </a:r>
            <a:r>
              <a:rPr lang="de-DE" sz="195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&gt;</a:t>
            </a:r>
          </a:p>
          <a:p>
            <a:r>
              <a:rPr lang="de-DE" sz="195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</a:t>
            </a:r>
            <a:r>
              <a:rPr lang="de-DE" sz="1950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&lt;div </a:t>
            </a:r>
            <a:r>
              <a:rPr lang="de-DE" sz="1950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id</a:t>
            </a:r>
            <a:r>
              <a:rPr lang="de-DE" sz="1950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=“</a:t>
            </a:r>
            <a:r>
              <a:rPr lang="de-DE" sz="1950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mount</a:t>
            </a:r>
            <a:r>
              <a:rPr lang="de-DE" sz="1950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“&gt;&lt;/div&gt;</a:t>
            </a:r>
          </a:p>
          <a:p>
            <a:r>
              <a:rPr lang="de-DE" sz="195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&lt;/</a:t>
            </a:r>
            <a:r>
              <a:rPr lang="de-DE" sz="195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body</a:t>
            </a:r>
            <a:r>
              <a:rPr lang="de-DE" sz="195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&gt;</a:t>
            </a:r>
          </a:p>
          <a:p>
            <a:r>
              <a:rPr lang="de-DE" sz="195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&lt;</a:t>
            </a:r>
            <a:r>
              <a:rPr lang="de-DE" sz="195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script</a:t>
            </a:r>
            <a:r>
              <a:rPr lang="de-DE" sz="195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95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src</a:t>
            </a:r>
            <a:r>
              <a:rPr lang="de-DE" sz="195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=“</a:t>
            </a:r>
            <a:r>
              <a:rPr lang="de-DE" sz="195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dist</a:t>
            </a:r>
            <a:r>
              <a:rPr lang="de-DE" sz="195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/</a:t>
            </a:r>
            <a:r>
              <a:rPr lang="de-DE" sz="195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dist.js</a:t>
            </a:r>
            <a:r>
              <a:rPr lang="de-DE" sz="195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“&gt;&lt;/</a:t>
            </a:r>
            <a:r>
              <a:rPr lang="de-DE" sz="195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script</a:t>
            </a:r>
            <a:r>
              <a:rPr lang="de-DE" sz="195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&gt;</a:t>
            </a:r>
          </a:p>
          <a:p>
            <a:r>
              <a:rPr lang="de-DE" sz="195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&lt;/</a:t>
            </a:r>
            <a:r>
              <a:rPr lang="de-DE" sz="195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html</a:t>
            </a:r>
            <a:r>
              <a:rPr lang="de-DE" sz="195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&gt;</a:t>
            </a:r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 rotWithShape="1">
          <a:blip r:embed="rId3"/>
          <a:srcRect r="11261" b="40560"/>
          <a:stretch/>
        </p:blipFill>
        <p:spPr>
          <a:xfrm>
            <a:off x="2987406" y="1703730"/>
            <a:ext cx="3931189" cy="462241"/>
          </a:xfrm>
          <a:prstGeom prst="rect">
            <a:avLst/>
          </a:prstGeom>
        </p:spPr>
      </p:pic>
      <p:sp>
        <p:nvSpPr>
          <p:cNvPr id="7" name="Rechteck 6"/>
          <p:cNvSpPr/>
          <p:nvPr/>
        </p:nvSpPr>
        <p:spPr>
          <a:xfrm>
            <a:off x="103155" y="3527630"/>
            <a:ext cx="24426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index.html</a:t>
            </a:r>
            <a:endParaRPr lang="de-DE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0906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Komponente einbinden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987406" y="3527630"/>
            <a:ext cx="6147787" cy="270073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95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import</a:t>
            </a:r>
            <a:r>
              <a:rPr lang="de-DE" sz="195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95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React</a:t>
            </a:r>
            <a:r>
              <a:rPr lang="de-DE" sz="195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95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from</a:t>
            </a:r>
            <a:r>
              <a:rPr lang="de-DE" sz="195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'</a:t>
            </a:r>
            <a:r>
              <a:rPr lang="de-DE" sz="195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react</a:t>
            </a:r>
            <a:r>
              <a:rPr lang="de-DE" sz="195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';</a:t>
            </a:r>
          </a:p>
          <a:p>
            <a:r>
              <a:rPr lang="de-DE" sz="195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import</a:t>
            </a:r>
            <a:r>
              <a:rPr lang="de-DE" sz="195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95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ReactDOM</a:t>
            </a:r>
            <a:r>
              <a:rPr lang="de-DE" sz="195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95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from</a:t>
            </a:r>
            <a:r>
              <a:rPr lang="de-DE" sz="195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'</a:t>
            </a:r>
            <a:r>
              <a:rPr lang="de-DE" sz="195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react</a:t>
            </a:r>
            <a:r>
              <a:rPr lang="de-DE" sz="195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-dom';</a:t>
            </a:r>
          </a:p>
          <a:p>
            <a:endParaRPr lang="de-DE" sz="1950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950" dirty="0" err="1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import</a:t>
            </a:r>
            <a:r>
              <a:rPr lang="de-DE" sz="1950" dirty="0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950" dirty="0" err="1" smtClean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CheckLabel</a:t>
            </a:r>
            <a:r>
              <a:rPr lang="de-DE" sz="1950" dirty="0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950" dirty="0" err="1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from</a:t>
            </a:r>
            <a:r>
              <a:rPr lang="de-DE" sz="195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'./</a:t>
            </a:r>
            <a:r>
              <a:rPr lang="de-DE" sz="195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CheckLabel</a:t>
            </a:r>
            <a:r>
              <a:rPr lang="de-DE" sz="195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';</a:t>
            </a:r>
          </a:p>
          <a:p>
            <a:endParaRPr lang="de-DE" sz="1950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95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ReactDOM.render</a:t>
            </a:r>
            <a:r>
              <a:rPr lang="de-DE" sz="195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</a:t>
            </a:r>
          </a:p>
          <a:p>
            <a:r>
              <a:rPr lang="de-DE" sz="195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950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&lt;</a:t>
            </a:r>
            <a:r>
              <a:rPr lang="de-DE" sz="1950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CheckLabel</a:t>
            </a:r>
            <a:r>
              <a:rPr lang="de-DE" sz="1950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/&gt;</a:t>
            </a:r>
            <a:r>
              <a:rPr lang="de-DE" sz="195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  </a:t>
            </a:r>
          </a:p>
          <a:p>
            <a:r>
              <a:rPr lang="de-DE" sz="195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95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document.getElementById</a:t>
            </a:r>
            <a:r>
              <a:rPr lang="de-DE" sz="195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('</a:t>
            </a:r>
            <a:r>
              <a:rPr lang="de-DE" sz="195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mount</a:t>
            </a:r>
            <a:r>
              <a:rPr lang="de-DE" sz="1950" dirty="0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')</a:t>
            </a:r>
          </a:p>
          <a:p>
            <a:r>
              <a:rPr lang="de-DE" sz="1950" dirty="0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);</a:t>
            </a:r>
            <a:endParaRPr lang="de-DE" sz="1950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 rotWithShape="1">
          <a:blip r:embed="rId3"/>
          <a:srcRect r="11261" b="40560"/>
          <a:stretch/>
        </p:blipFill>
        <p:spPr>
          <a:xfrm>
            <a:off x="2987406" y="1703730"/>
            <a:ext cx="3931189" cy="462241"/>
          </a:xfrm>
          <a:prstGeom prst="rect">
            <a:avLst/>
          </a:prstGeom>
        </p:spPr>
      </p:pic>
      <p:sp>
        <p:nvSpPr>
          <p:cNvPr id="7" name="Rechteck 6"/>
          <p:cNvSpPr/>
          <p:nvPr/>
        </p:nvSpPr>
        <p:spPr>
          <a:xfrm>
            <a:off x="103155" y="3527630"/>
            <a:ext cx="24426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app.js</a:t>
            </a:r>
            <a:endParaRPr lang="de-DE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0398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Komponenten: Properties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490347" y="3834716"/>
            <a:ext cx="9415653" cy="21005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95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function</a:t>
            </a:r>
            <a:r>
              <a:rPr lang="de-DE" sz="195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95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CheckLabel</a:t>
            </a:r>
            <a:r>
              <a:rPr lang="de-DE" sz="195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</a:t>
            </a:r>
            <a:r>
              <a:rPr lang="de-DE" sz="1950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props</a:t>
            </a:r>
            <a:r>
              <a:rPr lang="de-DE" sz="195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 {</a:t>
            </a:r>
          </a:p>
          <a:p>
            <a:r>
              <a:rPr lang="de-DE" sz="195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95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return</a:t>
            </a:r>
            <a:r>
              <a:rPr lang="de-DE" sz="195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&lt;div </a:t>
            </a:r>
          </a:p>
          <a:p>
            <a:r>
              <a:rPr lang="de-DE" sz="195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</a:t>
            </a:r>
            <a:r>
              <a:rPr lang="de-DE" sz="1950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className</a:t>
            </a:r>
            <a:r>
              <a:rPr lang="de-DE" sz="1950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=</a:t>
            </a:r>
          </a:p>
          <a:p>
            <a:r>
              <a:rPr lang="de-DE" sz="1950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{props.</a:t>
            </a:r>
            <a:r>
              <a:rPr lang="de-DE" sz="1950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checked</a:t>
            </a:r>
            <a:r>
              <a:rPr lang="de-DE" sz="1950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?'</a:t>
            </a:r>
            <a:r>
              <a:rPr lang="de-DE" sz="1950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CheckLabel-checked</a:t>
            </a:r>
            <a:r>
              <a:rPr lang="de-DE" sz="1950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':'</a:t>
            </a:r>
            <a:r>
              <a:rPr lang="de-DE" sz="1950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CheckLabel-unchecked</a:t>
            </a:r>
            <a:r>
              <a:rPr lang="de-DE" sz="1950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'}</a:t>
            </a:r>
            <a:r>
              <a:rPr lang="de-DE" sz="195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&gt;</a:t>
            </a:r>
          </a:p>
          <a:p>
            <a:r>
              <a:rPr lang="de-DE" sz="195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</a:t>
            </a:r>
            <a:r>
              <a:rPr lang="de-DE" sz="1950" dirty="0" smtClean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{</a:t>
            </a:r>
            <a:r>
              <a:rPr lang="de-DE" sz="1950" dirty="0" err="1" smtClean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props.label</a:t>
            </a:r>
            <a:r>
              <a:rPr lang="de-DE" sz="1950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</a:p>
          <a:p>
            <a:r>
              <a:rPr lang="de-DE" sz="195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&lt;/div&gt;;</a:t>
            </a:r>
          </a:p>
          <a:p>
            <a:r>
              <a:rPr lang="de-DE" sz="195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 rotWithShape="1">
          <a:blip r:embed="rId3"/>
          <a:srcRect r="11261" b="40560"/>
          <a:stretch/>
        </p:blipFill>
        <p:spPr>
          <a:xfrm>
            <a:off x="2987406" y="1703730"/>
            <a:ext cx="3931189" cy="462241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510906" y="2512710"/>
            <a:ext cx="4953000" cy="99283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63" dirty="0">
                <a:solidFill>
                  <a:srgbClr val="41719C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{</a:t>
            </a:r>
          </a:p>
          <a:p>
            <a:r>
              <a:rPr lang="en-US" sz="1463" dirty="0">
                <a:solidFill>
                  <a:srgbClr val="41719C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checked: false,</a:t>
            </a:r>
          </a:p>
          <a:p>
            <a:r>
              <a:rPr lang="en-US" sz="1463" dirty="0">
                <a:solidFill>
                  <a:srgbClr val="41719C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label: ‘At least 8 characters long.’ </a:t>
            </a:r>
          </a:p>
          <a:p>
            <a:r>
              <a:rPr lang="en-US" sz="1463" dirty="0">
                <a:solidFill>
                  <a:srgbClr val="41719C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  <a:endParaRPr lang="de-DE" sz="1463" dirty="0">
              <a:solidFill>
                <a:srgbClr val="41719C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</p:txBody>
      </p:sp>
      <p:sp>
        <p:nvSpPr>
          <p:cNvPr id="9" name="Freihandform 8"/>
          <p:cNvSpPr/>
          <p:nvPr/>
        </p:nvSpPr>
        <p:spPr>
          <a:xfrm rot="1711940">
            <a:off x="3964538" y="3332644"/>
            <a:ext cx="308027" cy="497667"/>
          </a:xfrm>
          <a:custGeom>
            <a:avLst/>
            <a:gdLst>
              <a:gd name="connsiteX0" fmla="*/ 0 w 589043"/>
              <a:gd name="connsiteY0" fmla="*/ 45756 h 801660"/>
              <a:gd name="connsiteX1" fmla="*/ 585216 w 589043"/>
              <a:gd name="connsiteY1" fmla="*/ 82332 h 801660"/>
              <a:gd name="connsiteX2" fmla="*/ 268224 w 589043"/>
              <a:gd name="connsiteY2" fmla="*/ 801660 h 801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89043" h="801660">
                <a:moveTo>
                  <a:pt x="0" y="45756"/>
                </a:moveTo>
                <a:cubicBezTo>
                  <a:pt x="270256" y="1052"/>
                  <a:pt x="540512" y="-43652"/>
                  <a:pt x="585216" y="82332"/>
                </a:cubicBezTo>
                <a:cubicBezTo>
                  <a:pt x="629920" y="208316"/>
                  <a:pt x="268224" y="801660"/>
                  <a:pt x="268224" y="801660"/>
                </a:cubicBezTo>
              </a:path>
            </a:pathLst>
          </a:custGeom>
          <a:noFill/>
          <a:ln w="25400">
            <a:prstDash val="dash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</p:spTree>
    <p:extLst>
      <p:ext uri="{BB962C8B-B14F-4D97-AF65-F5344CB8AC3E}">
        <p14:creationId xmlns:p14="http://schemas.microsoft.com/office/powerpoint/2010/main" val="1557977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Komponenten Verwenden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987406" y="3230103"/>
            <a:ext cx="6721221" cy="25006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function</a:t>
            </a:r>
            <a:r>
              <a:rPr lang="de-DE" sz="1625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625" dirty="0" err="1">
                <a:solidFill>
                  <a:srgbClr val="41719C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CheckLabelList</a:t>
            </a:r>
            <a:r>
              <a:rPr lang="de-DE" sz="1625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()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&lt;div&gt;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</a:t>
            </a:r>
            <a:r>
              <a:rPr lang="de-DE" sz="1625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&lt;</a:t>
            </a:r>
            <a:r>
              <a:rPr lang="de-DE" sz="1625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CheckLabel</a:t>
            </a:r>
            <a:r>
              <a:rPr lang="de-DE" sz="1625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625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checked</a:t>
            </a:r>
            <a:r>
              <a:rPr lang="de-DE" sz="1625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={</a:t>
            </a:r>
            <a:r>
              <a:rPr lang="de-DE" sz="1625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false</a:t>
            </a:r>
            <a:r>
              <a:rPr lang="de-DE" sz="1625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} </a:t>
            </a:r>
          </a:p>
          <a:p>
            <a:r>
              <a:rPr lang="de-DE" sz="1625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       </a:t>
            </a:r>
            <a:r>
              <a:rPr lang="de-DE" sz="1625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label</a:t>
            </a:r>
            <a:r>
              <a:rPr lang="de-DE" sz="1625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=</a:t>
            </a:r>
            <a:r>
              <a:rPr lang="fr-FR" sz="1625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'At least 8 </a:t>
            </a:r>
            <a:r>
              <a:rPr lang="fr-FR" sz="1625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characters</a:t>
            </a:r>
            <a:r>
              <a:rPr lang="fr-FR" sz="1625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 long' </a:t>
            </a:r>
            <a:r>
              <a:rPr lang="fr-FR" sz="1625" dirty="0" smtClean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/&gt;</a:t>
            </a:r>
          </a:p>
          <a:p>
            <a:endParaRPr lang="fr-FR" sz="1625" dirty="0">
              <a:solidFill>
                <a:srgbClr val="EF7D1D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r>
              <a:rPr lang="fr-FR" sz="1625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    &lt;</a:t>
            </a:r>
            <a:r>
              <a:rPr lang="fr-FR" sz="1625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CheckLabel</a:t>
            </a:r>
            <a:r>
              <a:rPr lang="fr-FR" sz="1625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fr-FR" sz="1625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checked</a:t>
            </a:r>
            <a:r>
              <a:rPr lang="fr-FR" sz="1625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={</a:t>
            </a:r>
            <a:r>
              <a:rPr lang="fr-FR" sz="1625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true</a:t>
            </a:r>
            <a:r>
              <a:rPr lang="fr-FR" sz="1625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} </a:t>
            </a:r>
          </a:p>
          <a:p>
            <a:r>
              <a:rPr lang="fr-FR" sz="1625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       label='</a:t>
            </a:r>
            <a:r>
              <a:rPr lang="fr-FR" sz="1625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Contains</a:t>
            </a:r>
            <a:r>
              <a:rPr lang="fr-FR" sz="1625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fr-FR" sz="1625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uppercase</a:t>
            </a:r>
            <a:r>
              <a:rPr lang="fr-FR" sz="1625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fr-FR" sz="1625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letters</a:t>
            </a:r>
            <a:r>
              <a:rPr lang="fr-FR" sz="1625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.' /&gt;</a:t>
            </a:r>
            <a:endParaRPr lang="de-DE" sz="1625" dirty="0">
              <a:solidFill>
                <a:srgbClr val="EF7D1D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&lt;/div&gt;;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</a:t>
            </a:r>
          </a:p>
          <a:p>
            <a:endParaRPr lang="de-DE" sz="1625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</p:txBody>
      </p:sp>
      <p:pic>
        <p:nvPicPr>
          <p:cNvPr id="9" name="Bild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7406" y="2028549"/>
            <a:ext cx="3931189" cy="642451"/>
          </a:xfrm>
          <a:prstGeom prst="rect">
            <a:avLst/>
          </a:prstGeom>
        </p:spPr>
      </p:pic>
      <p:sp>
        <p:nvSpPr>
          <p:cNvPr id="12" name="Inhaltsplatzhalter 6"/>
          <p:cNvSpPr txBox="1">
            <a:spLocks/>
          </p:cNvSpPr>
          <p:nvPr/>
        </p:nvSpPr>
        <p:spPr>
          <a:xfrm>
            <a:off x="855282" y="2224815"/>
            <a:ext cx="1547770" cy="1891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de-DE" sz="1600" b="1" spc="41" dirty="0" err="1">
                <a:solidFill>
                  <a:srgbClr val="41719C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CheckLabelList</a:t>
            </a:r>
            <a:endParaRPr lang="de-DE" sz="1050" b="1" spc="41" dirty="0">
              <a:solidFill>
                <a:srgbClr val="41719C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cxnSp>
        <p:nvCxnSpPr>
          <p:cNvPr id="13" name="Gerade Verbindung 10"/>
          <p:cNvCxnSpPr/>
          <p:nvPr/>
        </p:nvCxnSpPr>
        <p:spPr>
          <a:xfrm flipH="1">
            <a:off x="2461948" y="2353618"/>
            <a:ext cx="362545" cy="0"/>
          </a:xfrm>
          <a:prstGeom prst="line">
            <a:avLst/>
          </a:prstGeom>
          <a:ln w="6350">
            <a:solidFill>
              <a:srgbClr val="41719C"/>
            </a:solidFill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0"/>
          <p:cNvCxnSpPr/>
          <p:nvPr/>
        </p:nvCxnSpPr>
        <p:spPr>
          <a:xfrm flipV="1">
            <a:off x="2824493" y="2028549"/>
            <a:ext cx="0" cy="642451"/>
          </a:xfrm>
          <a:prstGeom prst="line">
            <a:avLst/>
          </a:prstGeom>
          <a:ln w="6350">
            <a:solidFill>
              <a:srgbClr val="41719C"/>
            </a:solidFill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3" name="Gruppierung 22"/>
          <p:cNvGrpSpPr/>
          <p:nvPr/>
        </p:nvGrpSpPr>
        <p:grpSpPr>
          <a:xfrm>
            <a:off x="7026278" y="2179189"/>
            <a:ext cx="1671190" cy="341171"/>
            <a:chOff x="8562382" y="1484370"/>
            <a:chExt cx="2056849" cy="419903"/>
          </a:xfrm>
        </p:grpSpPr>
        <p:sp>
          <p:nvSpPr>
            <p:cNvPr id="17" name="Inhaltsplatzhalter 6"/>
            <p:cNvSpPr txBox="1">
              <a:spLocks/>
            </p:cNvSpPr>
            <p:nvPr/>
          </p:nvSpPr>
          <p:spPr>
            <a:xfrm>
              <a:off x="9326145" y="1574513"/>
              <a:ext cx="1293086" cy="232739"/>
            </a:xfrm>
            <a:prstGeom prst="rect">
              <a:avLst/>
            </a:prstGeom>
          </p:spPr>
          <p:txBody>
            <a:bodyPr vert="horz" lIns="0" tIns="0" rIns="0" bIns="0" rtlCol="0">
              <a:normAutofit fontScale="85000" lnSpcReduction="20000"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3200" kern="1200" spc="100">
                  <a:solidFill>
                    <a:srgbClr val="6B8CAB"/>
                  </a:solidFill>
                  <a:latin typeface="Arial"/>
                  <a:ea typeface="+mn-ea"/>
                  <a:cs typeface="Arial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 spc="100">
                  <a:solidFill>
                    <a:srgbClr val="6B8CAB"/>
                  </a:solidFill>
                  <a:latin typeface="Arial"/>
                  <a:ea typeface="+mn-ea"/>
                  <a:cs typeface="Arial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 spc="100">
                  <a:solidFill>
                    <a:srgbClr val="6B8CAB"/>
                  </a:solidFill>
                  <a:latin typeface="Arial"/>
                  <a:ea typeface="+mn-ea"/>
                  <a:cs typeface="Arial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 spc="100">
                  <a:solidFill>
                    <a:srgbClr val="6B8CAB"/>
                  </a:solidFill>
                  <a:latin typeface="Arial"/>
                  <a:ea typeface="+mn-ea"/>
                  <a:cs typeface="Arial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 spc="100">
                  <a:solidFill>
                    <a:srgbClr val="6B8CAB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de-DE" sz="1600" b="1" spc="41" dirty="0" err="1">
                  <a:solidFill>
                    <a:srgbClr val="41719C"/>
                  </a:solidFill>
                  <a:latin typeface="Source Sans Pro Semibold" charset="0"/>
                  <a:ea typeface="Source Sans Pro Semibold" charset="0"/>
                  <a:cs typeface="Source Sans Pro Semibold" charset="0"/>
                </a:rPr>
                <a:t>CheckLabel</a:t>
              </a:r>
              <a:endParaRPr lang="de-DE" sz="1600" b="1" spc="41" dirty="0">
                <a:solidFill>
                  <a:srgbClr val="41719C"/>
                </a:solidFill>
                <a:latin typeface="Source Sans Pro Semibold" charset="0"/>
                <a:ea typeface="Source Sans Pro Semibold" charset="0"/>
                <a:cs typeface="Source Sans Pro Semibold" charset="0"/>
              </a:endParaRPr>
            </a:p>
          </p:txBody>
        </p:sp>
        <p:grpSp>
          <p:nvGrpSpPr>
            <p:cNvPr id="18" name="Gruppieren 25"/>
            <p:cNvGrpSpPr/>
            <p:nvPr/>
          </p:nvGrpSpPr>
          <p:grpSpPr>
            <a:xfrm>
              <a:off x="8562382" y="1484370"/>
              <a:ext cx="325485" cy="419903"/>
              <a:chOff x="7456115" y="1392211"/>
              <a:chExt cx="223107" cy="419903"/>
            </a:xfrm>
          </p:grpSpPr>
          <p:cxnSp>
            <p:nvCxnSpPr>
              <p:cNvPr id="20" name="Gerade Verbindung 10"/>
              <p:cNvCxnSpPr/>
              <p:nvPr/>
            </p:nvCxnSpPr>
            <p:spPr>
              <a:xfrm flipH="1">
                <a:off x="7456116" y="1392211"/>
                <a:ext cx="223106" cy="0"/>
              </a:xfrm>
              <a:prstGeom prst="line">
                <a:avLst/>
              </a:prstGeom>
              <a:ln w="6350">
                <a:solidFill>
                  <a:srgbClr val="41719C"/>
                </a:solidFill>
                <a:bevel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Gerade Verbindung 10"/>
              <p:cNvCxnSpPr/>
              <p:nvPr/>
            </p:nvCxnSpPr>
            <p:spPr>
              <a:xfrm flipV="1">
                <a:off x="7679221" y="1392211"/>
                <a:ext cx="0" cy="419437"/>
              </a:xfrm>
              <a:prstGeom prst="line">
                <a:avLst/>
              </a:prstGeom>
              <a:ln w="6350">
                <a:solidFill>
                  <a:srgbClr val="41719C"/>
                </a:solidFill>
                <a:bevel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Gerade Verbindung 10"/>
              <p:cNvCxnSpPr/>
              <p:nvPr/>
            </p:nvCxnSpPr>
            <p:spPr>
              <a:xfrm flipH="1">
                <a:off x="7456115" y="1812114"/>
                <a:ext cx="223106" cy="0"/>
              </a:xfrm>
              <a:prstGeom prst="line">
                <a:avLst/>
              </a:prstGeom>
              <a:ln w="6350">
                <a:solidFill>
                  <a:srgbClr val="41719C"/>
                </a:solidFill>
                <a:bevel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9" name="Gerade Verbindung 10"/>
            <p:cNvCxnSpPr/>
            <p:nvPr/>
          </p:nvCxnSpPr>
          <p:spPr>
            <a:xfrm flipH="1">
              <a:off x="8887866" y="1694321"/>
              <a:ext cx="325484" cy="0"/>
            </a:xfrm>
            <a:prstGeom prst="line">
              <a:avLst/>
            </a:prstGeom>
            <a:ln w="6350">
              <a:solidFill>
                <a:srgbClr val="41719C"/>
              </a:solidFill>
              <a:beve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Rechteck 14"/>
          <p:cNvSpPr/>
          <p:nvPr/>
        </p:nvSpPr>
        <p:spPr>
          <a:xfrm>
            <a:off x="906049" y="1030605"/>
            <a:ext cx="576145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de-DE" sz="2000" b="1" dirty="0" smtClean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Komponenten sind </a:t>
            </a:r>
            <a:r>
              <a:rPr lang="de-DE" sz="20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zusammensetzbar</a:t>
            </a:r>
            <a:endParaRPr lang="de-DE" sz="2000" b="1" dirty="0">
              <a:solidFill>
                <a:srgbClr val="EF7D1D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1553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Beispiel: Komponentenlisten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987406" y="4344909"/>
            <a:ext cx="6721221" cy="225061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function </a:t>
            </a:r>
            <a:r>
              <a:rPr lang="en-US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CheckLabelList</a:t>
            </a:r>
            <a:r>
              <a:rPr lang="en-US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</a:t>
            </a:r>
            <a:r>
              <a:rPr lang="en-US" sz="1625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props</a:t>
            </a:r>
            <a:r>
              <a:rPr lang="en-US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 {</a:t>
            </a:r>
          </a:p>
          <a:p>
            <a:r>
              <a:rPr lang="en-US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return &lt;div&gt;</a:t>
            </a:r>
          </a:p>
          <a:p>
            <a:endParaRPr lang="en-US" sz="1625" dirty="0" smtClean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en-US" sz="1625" dirty="0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// . . .</a:t>
            </a:r>
          </a:p>
          <a:p>
            <a:endParaRPr lang="en-US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en-US" sz="1625" dirty="0" smtClean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en-US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en-US" sz="1625" dirty="0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&lt;/</a:t>
            </a:r>
            <a:r>
              <a:rPr lang="en-US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div&gt;;</a:t>
            </a:r>
          </a:p>
          <a:p>
            <a:r>
              <a:rPr lang="en-US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</p:txBody>
      </p:sp>
      <p:sp>
        <p:nvSpPr>
          <p:cNvPr id="16" name="Textfeld 15"/>
          <p:cNvSpPr txBox="1"/>
          <p:nvPr/>
        </p:nvSpPr>
        <p:spPr>
          <a:xfrm>
            <a:off x="287782" y="2973197"/>
            <a:ext cx="6773418" cy="661169"/>
          </a:xfrm>
          <a:prstGeom prst="rect">
            <a:avLst/>
          </a:prstGeom>
          <a:noFill/>
          <a:ln>
            <a:noFill/>
          </a:ln>
        </p:spPr>
        <p:txBody>
          <a:bodyPr wrap="square" lIns="58500" tIns="58500" rIns="58500" bIns="58500" rtlCol="0">
            <a:noAutofit/>
          </a:bodyPr>
          <a:lstStyle/>
          <a:p>
            <a:r>
              <a:rPr lang="en-US" sz="1400" dirty="0">
                <a:solidFill>
                  <a:srgbClr val="41719C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checks: [</a:t>
            </a:r>
          </a:p>
          <a:p>
            <a:r>
              <a:rPr lang="en-US" sz="1400" dirty="0">
                <a:solidFill>
                  <a:srgbClr val="41719C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{ checked: false, label: ‘At least 8 characters long.’ },</a:t>
            </a:r>
          </a:p>
          <a:p>
            <a:r>
              <a:rPr lang="en-US" sz="1400" dirty="0">
                <a:solidFill>
                  <a:srgbClr val="41719C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{ checked: true,  label: ‘Contains uppercase letters’ }</a:t>
            </a:r>
          </a:p>
          <a:p>
            <a:r>
              <a:rPr lang="en-US" sz="1400" dirty="0">
                <a:solidFill>
                  <a:srgbClr val="41719C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]</a:t>
            </a:r>
            <a:endParaRPr lang="de-DE" sz="1400" dirty="0">
              <a:solidFill>
                <a:srgbClr val="41719C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</p:txBody>
      </p:sp>
      <p:sp>
        <p:nvSpPr>
          <p:cNvPr id="5" name="Freihandform 4"/>
          <p:cNvSpPr/>
          <p:nvPr/>
        </p:nvSpPr>
        <p:spPr>
          <a:xfrm rot="2849691">
            <a:off x="6297011" y="3587394"/>
            <a:ext cx="325120" cy="724754"/>
          </a:xfrm>
          <a:custGeom>
            <a:avLst/>
            <a:gdLst>
              <a:gd name="connsiteX0" fmla="*/ 0 w 1298562"/>
              <a:gd name="connsiteY0" fmla="*/ 47082 h 632298"/>
              <a:gd name="connsiteX1" fmla="*/ 1170432 w 1298562"/>
              <a:gd name="connsiteY1" fmla="*/ 59274 h 632298"/>
              <a:gd name="connsiteX2" fmla="*/ 1267968 w 1298562"/>
              <a:gd name="connsiteY2" fmla="*/ 632298 h 632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98562" h="632298">
                <a:moveTo>
                  <a:pt x="0" y="47082"/>
                </a:moveTo>
                <a:cubicBezTo>
                  <a:pt x="479552" y="4410"/>
                  <a:pt x="959104" y="-38262"/>
                  <a:pt x="1170432" y="59274"/>
                </a:cubicBezTo>
                <a:cubicBezTo>
                  <a:pt x="1381760" y="156810"/>
                  <a:pt x="1267968" y="632298"/>
                  <a:pt x="1267968" y="632298"/>
                </a:cubicBezTo>
              </a:path>
            </a:pathLst>
          </a:custGeom>
          <a:noFill/>
          <a:ln w="19050">
            <a:solidFill>
              <a:srgbClr val="41719C"/>
            </a:solidFill>
            <a:prstDash val="dash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7406" y="2028549"/>
            <a:ext cx="3931189" cy="642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3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Beispiel: Komponentenlisten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987406" y="4344909"/>
            <a:ext cx="6721221" cy="225061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function </a:t>
            </a:r>
            <a:r>
              <a:rPr lang="en-US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CheckLabelList</a:t>
            </a:r>
            <a:r>
              <a:rPr lang="en-US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(props) {</a:t>
            </a:r>
          </a:p>
          <a:p>
            <a:r>
              <a:rPr lang="en-US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return &lt;div&gt;</a:t>
            </a:r>
          </a:p>
          <a:p>
            <a:r>
              <a:rPr lang="en-US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</a:t>
            </a:r>
            <a:r>
              <a:rPr lang="en-US" sz="1625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{</a:t>
            </a:r>
            <a:r>
              <a:rPr lang="en-US" sz="1625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props.checks.map</a:t>
            </a:r>
            <a:r>
              <a:rPr lang="en-US" sz="1625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(c =&gt; &lt;</a:t>
            </a:r>
            <a:r>
              <a:rPr lang="en-US" sz="1625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CheckLabel</a:t>
            </a:r>
            <a:r>
              <a:rPr lang="en-US" sz="1625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endParaRPr lang="en-US" sz="1625" dirty="0" smtClean="0">
              <a:solidFill>
                <a:srgbClr val="EF7D1D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en-US" sz="1625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en-US" sz="1625" dirty="0" smtClean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                          label</a:t>
            </a:r>
            <a:r>
              <a:rPr lang="en-US" sz="1625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={</a:t>
            </a:r>
            <a:r>
              <a:rPr lang="en-US" sz="1625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c.label</a:t>
            </a:r>
            <a:r>
              <a:rPr lang="en-US" sz="1625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</a:p>
          <a:p>
            <a:r>
              <a:rPr lang="en-US" sz="1625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                           checked={</a:t>
            </a:r>
            <a:r>
              <a:rPr lang="en-US" sz="1625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c.checked</a:t>
            </a:r>
            <a:r>
              <a:rPr lang="en-US" sz="1625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</a:p>
          <a:p>
            <a:r>
              <a:rPr lang="en-US" sz="1625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                           key={</a:t>
            </a:r>
            <a:r>
              <a:rPr lang="en-US" sz="1625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c.label</a:t>
            </a:r>
            <a:r>
              <a:rPr lang="en-US" sz="1625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 /&gt;)</a:t>
            </a:r>
          </a:p>
          <a:p>
            <a:r>
              <a:rPr lang="en-US" sz="1625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}</a:t>
            </a:r>
          </a:p>
          <a:p>
            <a:r>
              <a:rPr lang="en-US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&lt;/div&gt;;</a:t>
            </a:r>
          </a:p>
          <a:p>
            <a:r>
              <a:rPr lang="en-US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</p:txBody>
      </p:sp>
      <p:sp>
        <p:nvSpPr>
          <p:cNvPr id="16" name="Textfeld 15"/>
          <p:cNvSpPr txBox="1"/>
          <p:nvPr/>
        </p:nvSpPr>
        <p:spPr>
          <a:xfrm>
            <a:off x="287782" y="2973197"/>
            <a:ext cx="6773418" cy="661169"/>
          </a:xfrm>
          <a:prstGeom prst="rect">
            <a:avLst/>
          </a:prstGeom>
          <a:noFill/>
          <a:ln>
            <a:noFill/>
          </a:ln>
        </p:spPr>
        <p:txBody>
          <a:bodyPr wrap="square" lIns="58500" tIns="58500" rIns="58500" bIns="58500" rtlCol="0">
            <a:noAutofit/>
          </a:bodyPr>
          <a:lstStyle/>
          <a:p>
            <a:r>
              <a:rPr lang="en-US" sz="1400" dirty="0">
                <a:solidFill>
                  <a:srgbClr val="41719C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checks: [</a:t>
            </a:r>
          </a:p>
          <a:p>
            <a:r>
              <a:rPr lang="en-US" sz="1400" dirty="0">
                <a:solidFill>
                  <a:srgbClr val="41719C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{ checked: false, label: ‘At least 8 characters long.’ },</a:t>
            </a:r>
          </a:p>
          <a:p>
            <a:r>
              <a:rPr lang="en-US" sz="1400" dirty="0">
                <a:solidFill>
                  <a:srgbClr val="41719C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{ checked: true,  label: ‘Contains uppercase letters’ }</a:t>
            </a:r>
          </a:p>
          <a:p>
            <a:r>
              <a:rPr lang="en-US" sz="1400" dirty="0">
                <a:solidFill>
                  <a:srgbClr val="41719C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]</a:t>
            </a:r>
            <a:endParaRPr lang="de-DE" sz="1400" dirty="0">
              <a:solidFill>
                <a:srgbClr val="41719C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</p:txBody>
      </p:sp>
      <p:sp>
        <p:nvSpPr>
          <p:cNvPr id="5" name="Freihandform 4"/>
          <p:cNvSpPr/>
          <p:nvPr/>
        </p:nvSpPr>
        <p:spPr>
          <a:xfrm rot="2849691">
            <a:off x="6297011" y="3587394"/>
            <a:ext cx="325120" cy="724754"/>
          </a:xfrm>
          <a:custGeom>
            <a:avLst/>
            <a:gdLst>
              <a:gd name="connsiteX0" fmla="*/ 0 w 1298562"/>
              <a:gd name="connsiteY0" fmla="*/ 47082 h 632298"/>
              <a:gd name="connsiteX1" fmla="*/ 1170432 w 1298562"/>
              <a:gd name="connsiteY1" fmla="*/ 59274 h 632298"/>
              <a:gd name="connsiteX2" fmla="*/ 1267968 w 1298562"/>
              <a:gd name="connsiteY2" fmla="*/ 632298 h 632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98562" h="632298">
                <a:moveTo>
                  <a:pt x="0" y="47082"/>
                </a:moveTo>
                <a:cubicBezTo>
                  <a:pt x="479552" y="4410"/>
                  <a:pt x="959104" y="-38262"/>
                  <a:pt x="1170432" y="59274"/>
                </a:cubicBezTo>
                <a:cubicBezTo>
                  <a:pt x="1381760" y="156810"/>
                  <a:pt x="1267968" y="632298"/>
                  <a:pt x="1267968" y="632298"/>
                </a:cubicBezTo>
              </a:path>
            </a:pathLst>
          </a:custGeom>
          <a:noFill/>
          <a:ln w="19050">
            <a:solidFill>
              <a:srgbClr val="41719C"/>
            </a:solidFill>
            <a:prstDash val="dash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7406" y="2028549"/>
            <a:ext cx="3931189" cy="642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145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Komponenten Klassen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753869" y="1552684"/>
            <a:ext cx="7152132" cy="40010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625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class </a:t>
            </a:r>
            <a:r>
              <a:rPr lang="en-US" sz="1625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CheckLabelList</a:t>
            </a:r>
            <a:r>
              <a:rPr lang="en-US" sz="1625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extends </a:t>
            </a:r>
            <a:r>
              <a:rPr lang="en-US" sz="1625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React.Component</a:t>
            </a:r>
            <a:r>
              <a:rPr lang="en-US" sz="1625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</a:t>
            </a:r>
          </a:p>
          <a:p>
            <a:r>
              <a:rPr lang="en-US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constructor(</a:t>
            </a:r>
            <a:r>
              <a:rPr lang="en-US" sz="1625" dirty="0">
                <a:solidFill>
                  <a:srgbClr val="41719C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props</a:t>
            </a:r>
            <a:r>
              <a:rPr lang="en-US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 { </a:t>
            </a:r>
          </a:p>
          <a:p>
            <a:r>
              <a:rPr lang="en-US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super(</a:t>
            </a:r>
            <a:r>
              <a:rPr lang="en-US" sz="1625" dirty="0">
                <a:solidFill>
                  <a:srgbClr val="41719C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props</a:t>
            </a:r>
            <a:r>
              <a:rPr lang="en-US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);</a:t>
            </a:r>
          </a:p>
          <a:p>
            <a:r>
              <a:rPr lang="en-US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}</a:t>
            </a:r>
          </a:p>
          <a:p>
            <a:endParaRPr lang="en-US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en-US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en-US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componentDidMount</a:t>
            </a:r>
            <a:r>
              <a:rPr lang="en-US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() { . . . }</a:t>
            </a:r>
          </a:p>
          <a:p>
            <a:r>
              <a:rPr lang="en-US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en-US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componentWillReceiveProps</a:t>
            </a:r>
            <a:r>
              <a:rPr lang="en-US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() { . . . }</a:t>
            </a:r>
          </a:p>
          <a:p>
            <a:r>
              <a:rPr lang="en-US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en-US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shouldComponentUpdate</a:t>
            </a:r>
            <a:r>
              <a:rPr lang="en-US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() { . . . }</a:t>
            </a:r>
          </a:p>
          <a:p>
            <a:endParaRPr lang="en-US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en-US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en-US" sz="1625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render() {</a:t>
            </a:r>
          </a:p>
          <a:p>
            <a:r>
              <a:rPr lang="en-US" sz="1625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return &lt;div&gt;</a:t>
            </a:r>
          </a:p>
          <a:p>
            <a:r>
              <a:rPr lang="en-US" sz="1625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{</a:t>
            </a:r>
            <a:r>
              <a:rPr lang="en-US" sz="1625" dirty="0" err="1">
                <a:solidFill>
                  <a:srgbClr val="41719C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this.props</a:t>
            </a:r>
            <a:r>
              <a:rPr lang="en-US" sz="1625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.checks.map</a:t>
            </a:r>
            <a:r>
              <a:rPr lang="en-US" sz="1625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(c =&gt; &lt;</a:t>
            </a:r>
            <a:r>
              <a:rPr lang="en-US" sz="1625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CheckLabel</a:t>
            </a:r>
            <a:r>
              <a:rPr lang="en-US" sz="1625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. . ./&gt;)}</a:t>
            </a:r>
          </a:p>
          <a:p>
            <a:r>
              <a:rPr lang="en-US" sz="1625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&lt;/div&gt;;</a:t>
            </a:r>
          </a:p>
          <a:p>
            <a:r>
              <a:rPr lang="en-US" sz="1625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}</a:t>
            </a:r>
          </a:p>
          <a:p>
            <a:r>
              <a:rPr lang="en-US" sz="1625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</a:p>
          <a:p>
            <a:endParaRPr lang="en-US" sz="1625" dirty="0">
              <a:solidFill>
                <a:srgbClr val="EF7D1D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73437" y="1532872"/>
            <a:ext cx="2442687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3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ECMAScript</a:t>
            </a:r>
            <a:r>
              <a:rPr lang="de-DE" sz="13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2015 Klasse</a:t>
            </a:r>
          </a:p>
        </p:txBody>
      </p:sp>
      <p:sp>
        <p:nvSpPr>
          <p:cNvPr id="8" name="Rechteck 7"/>
          <p:cNvSpPr/>
          <p:nvPr/>
        </p:nvSpPr>
        <p:spPr>
          <a:xfrm>
            <a:off x="73437" y="1820374"/>
            <a:ext cx="2442687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3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Properties über </a:t>
            </a:r>
            <a:r>
              <a:rPr lang="de-DE" sz="1300" b="1" dirty="0" smtClean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Konstruktor</a:t>
            </a:r>
          </a:p>
          <a:p>
            <a:r>
              <a:rPr lang="de-DE" sz="1300" b="1" dirty="0" smtClean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(optional)</a:t>
            </a:r>
            <a:endParaRPr lang="de-DE" sz="13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10" name="Rechteck 9"/>
          <p:cNvSpPr/>
          <p:nvPr/>
        </p:nvSpPr>
        <p:spPr>
          <a:xfrm>
            <a:off x="73437" y="3037448"/>
            <a:ext cx="2442687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3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Lifecycle</a:t>
            </a:r>
            <a:r>
              <a:rPr lang="de-DE" sz="13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</a:t>
            </a:r>
            <a:r>
              <a:rPr lang="de-DE" sz="1300" b="1" dirty="0" smtClean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Methoden</a:t>
            </a:r>
          </a:p>
          <a:p>
            <a:r>
              <a:rPr lang="de-DE" sz="1300" b="1" dirty="0" smtClean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(optional)</a:t>
            </a:r>
            <a:endParaRPr lang="de-DE" sz="13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11" name="Rechteck 10"/>
          <p:cNvSpPr/>
          <p:nvPr/>
        </p:nvSpPr>
        <p:spPr>
          <a:xfrm>
            <a:off x="73437" y="3795257"/>
            <a:ext cx="2442687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3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Render</a:t>
            </a:r>
            <a:r>
              <a:rPr lang="de-DE" sz="13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-Methode (</a:t>
            </a:r>
            <a:r>
              <a:rPr lang="de-DE" sz="13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pflicht</a:t>
            </a:r>
            <a:r>
              <a:rPr lang="de-DE" sz="13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)</a:t>
            </a:r>
          </a:p>
        </p:txBody>
      </p:sp>
      <p:sp>
        <p:nvSpPr>
          <p:cNvPr id="12" name="Rechteck 11"/>
          <p:cNvSpPr/>
          <p:nvPr/>
        </p:nvSpPr>
        <p:spPr>
          <a:xfrm>
            <a:off x="73437" y="4277991"/>
            <a:ext cx="2442687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3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Properties über </a:t>
            </a:r>
            <a:r>
              <a:rPr lang="de-DE" sz="1300" b="1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props</a:t>
            </a:r>
            <a:r>
              <a:rPr lang="de-DE" sz="13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Objekt</a:t>
            </a:r>
          </a:p>
        </p:txBody>
      </p:sp>
    </p:spTree>
    <p:extLst>
      <p:ext uri="{BB962C8B-B14F-4D97-AF65-F5344CB8AC3E}">
        <p14:creationId xmlns:p14="http://schemas.microsoft.com/office/powerpoint/2010/main" val="555553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Zustand von Komponenten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564641" y="1554290"/>
            <a:ext cx="8952845" cy="4993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275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Zustand </a:t>
            </a:r>
            <a:r>
              <a:rPr lang="de-DE" sz="2275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(„</a:t>
            </a:r>
            <a:r>
              <a:rPr lang="de-DE" sz="2275" b="1" dirty="0" err="1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state</a:t>
            </a:r>
            <a:r>
              <a:rPr lang="de-DE" sz="2275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“)</a:t>
            </a:r>
            <a:r>
              <a:rPr lang="de-DE" sz="2275" b="1" dirty="0" smtClean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: Komponenten-intern</a:t>
            </a:r>
            <a:endParaRPr lang="de-DE" sz="2275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 marL="232172" indent="-232172">
              <a:buFont typeface="Arial" charset="0"/>
              <a:buChar char="•"/>
            </a:pPr>
            <a:r>
              <a:rPr lang="de-DE" sz="2275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Beispiel: Inhalt von Eingabefeld, Antwort vom Server</a:t>
            </a:r>
          </a:p>
          <a:p>
            <a:pPr marL="232172" indent="-232172">
              <a:buFont typeface="Arial" charset="0"/>
              <a:buChar char="•"/>
            </a:pPr>
            <a:r>
              <a:rPr lang="de-DE" sz="2275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Objekt mit </a:t>
            </a:r>
            <a:r>
              <a:rPr lang="de-DE" sz="2275" dirty="0" smtClean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Key-Value-Paaren</a:t>
            </a:r>
            <a:endParaRPr lang="de-DE" sz="2275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32172" indent="-232172">
              <a:buFont typeface="Arial" charset="0"/>
              <a:buChar char="•"/>
            </a:pPr>
            <a:r>
              <a:rPr lang="de-DE" sz="2275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Zugriff </a:t>
            </a:r>
            <a:r>
              <a:rPr lang="de-DE" sz="2275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über </a:t>
            </a:r>
            <a:r>
              <a:rPr lang="de-DE" sz="2275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this.state</a:t>
            </a:r>
            <a:r>
              <a:rPr lang="de-DE" sz="2275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/ </a:t>
            </a:r>
            <a:r>
              <a:rPr lang="de-DE" sz="2275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this.setState</a:t>
            </a:r>
            <a:r>
              <a:rPr lang="de-DE" sz="2275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()</a:t>
            </a:r>
          </a:p>
          <a:p>
            <a:pPr marL="232172" indent="-232172">
              <a:buFont typeface="Arial" charset="0"/>
              <a:buChar char="•"/>
            </a:pPr>
            <a:r>
              <a:rPr lang="de-DE" sz="2275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Nur in </a:t>
            </a:r>
            <a:r>
              <a:rPr lang="de-DE" sz="2275" dirty="0" smtClean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Komponenten-Klassen</a:t>
            </a:r>
            <a:r>
              <a:rPr lang="de-DE" sz="2275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verfügbar</a:t>
            </a:r>
          </a:p>
          <a:p>
            <a:pPr marL="232172" indent="-232172">
              <a:buFont typeface="Arial" charset="0"/>
              <a:buChar char="•"/>
            </a:pPr>
            <a:r>
              <a:rPr lang="de-DE" sz="2275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this.setState</a:t>
            </a:r>
            <a:r>
              <a:rPr lang="de-DE" sz="2275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() triggert erneutes </a:t>
            </a:r>
            <a:r>
              <a:rPr lang="de-DE" sz="2275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Rendern</a:t>
            </a:r>
            <a:r>
              <a:rPr lang="de-DE" sz="2275" b="1" dirty="0" smtClean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</a:t>
            </a:r>
          </a:p>
          <a:p>
            <a:pPr marL="689372" lvl="1" indent="-232172">
              <a:buFont typeface="Arial" charset="0"/>
              <a:buChar char="•"/>
            </a:pPr>
            <a:r>
              <a:rPr lang="de-DE" sz="2275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auch alle Unterkomponenten</a:t>
            </a:r>
          </a:p>
          <a:p>
            <a:pPr marL="689372" lvl="1" indent="-232172">
              <a:buFont typeface="Arial" charset="0"/>
              <a:buChar char="•"/>
            </a:pPr>
            <a:r>
              <a:rPr lang="de-DE" sz="2275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Kein 2-Wege-Databinding</a:t>
            </a:r>
          </a:p>
          <a:p>
            <a:endParaRPr lang="de-DE" sz="2275" b="1" dirty="0" smtClean="0">
              <a:solidFill>
                <a:srgbClr val="EF7D1D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r>
              <a:rPr lang="de-DE" sz="2275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Zum Vergleich: Properties</a:t>
            </a:r>
          </a:p>
          <a:p>
            <a:pPr marL="232172" indent="-232172">
              <a:buFont typeface="Arial" charset="0"/>
              <a:buChar char="•"/>
            </a:pPr>
            <a:r>
              <a:rPr lang="de-DE" sz="2275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Von außen übergeben</a:t>
            </a:r>
          </a:p>
          <a:p>
            <a:pPr marL="232172" indent="-232172">
              <a:buFont typeface="Arial" charset="0"/>
              <a:buChar char="•"/>
            </a:pPr>
            <a:r>
              <a:rPr lang="de-DE" sz="2275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Unveränderlich</a:t>
            </a:r>
          </a:p>
          <a:p>
            <a:pPr marL="232172" indent="-232172">
              <a:buFont typeface="Arial" charset="0"/>
              <a:buChar char="•"/>
            </a:pPr>
            <a:r>
              <a:rPr lang="de-DE" sz="2275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Zugriff über </a:t>
            </a:r>
            <a:r>
              <a:rPr lang="de-DE" sz="2275" dirty="0" err="1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this.props</a:t>
            </a:r>
            <a:r>
              <a:rPr lang="de-DE" sz="2275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(Key-Value-Paare)</a:t>
            </a:r>
          </a:p>
          <a:p>
            <a:pPr marL="232172" indent="-232172">
              <a:buFont typeface="Arial" charset="0"/>
              <a:buChar char="•"/>
            </a:pPr>
            <a:endParaRPr lang="de-DE" sz="2275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8364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Beispiel: Eingabefeld</a:t>
            </a:r>
            <a:endParaRPr lang="de-DE" dirty="0"/>
          </a:p>
        </p:txBody>
      </p:sp>
      <p:grpSp>
        <p:nvGrpSpPr>
          <p:cNvPr id="3" name="Gruppierung 2"/>
          <p:cNvGrpSpPr/>
          <p:nvPr/>
        </p:nvGrpSpPr>
        <p:grpSpPr>
          <a:xfrm>
            <a:off x="830360" y="1745164"/>
            <a:ext cx="8245281" cy="3668443"/>
            <a:chOff x="1261984" y="1745164"/>
            <a:chExt cx="8245281" cy="3668443"/>
          </a:xfrm>
        </p:grpSpPr>
        <p:sp>
          <p:nvSpPr>
            <p:cNvPr id="4" name="Inhaltsplatzhalter 6"/>
            <p:cNvSpPr txBox="1">
              <a:spLocks/>
            </p:cNvSpPr>
            <p:nvPr/>
          </p:nvSpPr>
          <p:spPr>
            <a:xfrm>
              <a:off x="1261984" y="3633259"/>
              <a:ext cx="1919567" cy="344318"/>
            </a:xfrm>
            <a:prstGeom prst="rect">
              <a:avLst/>
            </a:prstGeom>
          </p:spPr>
          <p:txBody>
            <a:bodyPr vert="horz" lIns="0" tIns="0" rIns="0" bIns="0" rtlCol="0">
              <a:norm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3200" kern="1200" spc="100">
                  <a:solidFill>
                    <a:srgbClr val="6B8CAB"/>
                  </a:solidFill>
                  <a:latin typeface="Arial"/>
                  <a:ea typeface="+mn-ea"/>
                  <a:cs typeface="Arial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 spc="100">
                  <a:solidFill>
                    <a:srgbClr val="6B8CAB"/>
                  </a:solidFill>
                  <a:latin typeface="Arial"/>
                  <a:ea typeface="+mn-ea"/>
                  <a:cs typeface="Arial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 spc="100">
                  <a:solidFill>
                    <a:srgbClr val="6B8CAB"/>
                  </a:solidFill>
                  <a:latin typeface="Arial"/>
                  <a:ea typeface="+mn-ea"/>
                  <a:cs typeface="Arial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 spc="100">
                  <a:solidFill>
                    <a:srgbClr val="6B8CAB"/>
                  </a:solidFill>
                  <a:latin typeface="Arial"/>
                  <a:ea typeface="+mn-ea"/>
                  <a:cs typeface="Arial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 spc="100">
                  <a:solidFill>
                    <a:srgbClr val="6B8CAB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buNone/>
              </a:pPr>
              <a:r>
                <a:rPr lang="de-DE" sz="1600" b="1" spc="41" dirty="0" err="1">
                  <a:solidFill>
                    <a:srgbClr val="41719C"/>
                  </a:solidFill>
                  <a:latin typeface="Source Sans Pro Semibold" charset="0"/>
                  <a:ea typeface="Source Sans Pro Semibold" charset="0"/>
                  <a:cs typeface="Source Sans Pro Semibold" charset="0"/>
                </a:rPr>
                <a:t>PasswordForm</a:t>
              </a:r>
              <a:endParaRPr lang="de-DE" sz="1600" b="1" spc="41" dirty="0">
                <a:solidFill>
                  <a:srgbClr val="41719C"/>
                </a:solidFill>
                <a:latin typeface="Source Sans Pro Semibold" charset="0"/>
                <a:ea typeface="Source Sans Pro Semibold" charset="0"/>
                <a:cs typeface="Source Sans Pro Semibold" charset="0"/>
              </a:endParaRPr>
            </a:p>
          </p:txBody>
        </p:sp>
        <p:cxnSp>
          <p:nvCxnSpPr>
            <p:cNvPr id="5" name="Gerade Verbindung 10"/>
            <p:cNvCxnSpPr/>
            <p:nvPr/>
          </p:nvCxnSpPr>
          <p:spPr>
            <a:xfrm flipH="1">
              <a:off x="3301759" y="3772709"/>
              <a:ext cx="362544" cy="0"/>
            </a:xfrm>
            <a:prstGeom prst="line">
              <a:avLst/>
            </a:prstGeom>
            <a:ln w="19050">
              <a:solidFill>
                <a:srgbClr val="41719C"/>
              </a:solidFill>
              <a:prstDash val="sysDash"/>
              <a:beve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Gerade Verbindung 10"/>
            <p:cNvCxnSpPr/>
            <p:nvPr/>
          </p:nvCxnSpPr>
          <p:spPr>
            <a:xfrm flipV="1">
              <a:off x="3664303" y="2389367"/>
              <a:ext cx="0" cy="3024240"/>
            </a:xfrm>
            <a:prstGeom prst="line">
              <a:avLst/>
            </a:prstGeom>
            <a:ln w="19050">
              <a:solidFill>
                <a:srgbClr val="41719C"/>
              </a:solidFill>
              <a:prstDash val="sysDash"/>
              <a:beve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Inhaltsplatzhalter 6"/>
            <p:cNvSpPr txBox="1">
              <a:spLocks/>
            </p:cNvSpPr>
            <p:nvPr/>
          </p:nvSpPr>
          <p:spPr>
            <a:xfrm>
              <a:off x="5834064" y="1745164"/>
              <a:ext cx="1886011" cy="404815"/>
            </a:xfrm>
            <a:prstGeom prst="rect">
              <a:avLst/>
            </a:prstGeom>
          </p:spPr>
          <p:txBody>
            <a:bodyPr vert="horz" lIns="0" tIns="0" rIns="0" bIns="0" rtlCol="0">
              <a:norm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3200" kern="1200" spc="100">
                  <a:solidFill>
                    <a:srgbClr val="6B8CAB"/>
                  </a:solidFill>
                  <a:latin typeface="Arial"/>
                  <a:ea typeface="+mn-ea"/>
                  <a:cs typeface="Arial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 spc="100">
                  <a:solidFill>
                    <a:srgbClr val="6B8CAB"/>
                  </a:solidFill>
                  <a:latin typeface="Arial"/>
                  <a:ea typeface="+mn-ea"/>
                  <a:cs typeface="Arial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 spc="100">
                  <a:solidFill>
                    <a:srgbClr val="6B8CAB"/>
                  </a:solidFill>
                  <a:latin typeface="Arial"/>
                  <a:ea typeface="+mn-ea"/>
                  <a:cs typeface="Arial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 spc="100">
                  <a:solidFill>
                    <a:srgbClr val="6B8CAB"/>
                  </a:solidFill>
                  <a:latin typeface="Arial"/>
                  <a:ea typeface="+mn-ea"/>
                  <a:cs typeface="Arial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 spc="100">
                  <a:solidFill>
                    <a:srgbClr val="6B8CAB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de-DE" sz="1600" b="1" spc="41" dirty="0">
                  <a:solidFill>
                    <a:srgbClr val="EF7D1D"/>
                  </a:solidFill>
                  <a:latin typeface="Source Sans Pro Semibold" charset="0"/>
                  <a:ea typeface="Source Sans Pro Semibold" charset="0"/>
                  <a:cs typeface="Source Sans Pro Semibold" charset="0"/>
                </a:rPr>
                <a:t>Interner Zustand!</a:t>
              </a:r>
            </a:p>
          </p:txBody>
        </p:sp>
        <p:sp>
          <p:nvSpPr>
            <p:cNvPr id="15" name="Inhaltsplatzhalter 6"/>
            <p:cNvSpPr txBox="1">
              <a:spLocks/>
            </p:cNvSpPr>
            <p:nvPr/>
          </p:nvSpPr>
          <p:spPr>
            <a:xfrm>
              <a:off x="4569734" y="2514797"/>
              <a:ext cx="1227987" cy="315859"/>
            </a:xfrm>
            <a:prstGeom prst="rect">
              <a:avLst/>
            </a:prstGeom>
          </p:spPr>
          <p:txBody>
            <a:bodyPr vert="horz" lIns="0" tIns="0" rIns="0" bIns="0" rtlCol="0">
              <a:norm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3200" kern="1200" spc="100">
                  <a:solidFill>
                    <a:srgbClr val="6B8CAB"/>
                  </a:solidFill>
                  <a:latin typeface="Arial"/>
                  <a:ea typeface="+mn-ea"/>
                  <a:cs typeface="Arial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 spc="100">
                  <a:solidFill>
                    <a:srgbClr val="6B8CAB"/>
                  </a:solidFill>
                  <a:latin typeface="Arial"/>
                  <a:ea typeface="+mn-ea"/>
                  <a:cs typeface="Arial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 spc="100">
                  <a:solidFill>
                    <a:srgbClr val="6B8CAB"/>
                  </a:solidFill>
                  <a:latin typeface="Arial"/>
                  <a:ea typeface="+mn-ea"/>
                  <a:cs typeface="Arial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 spc="100">
                  <a:solidFill>
                    <a:srgbClr val="6B8CAB"/>
                  </a:solidFill>
                  <a:latin typeface="Arial"/>
                  <a:ea typeface="+mn-ea"/>
                  <a:cs typeface="Arial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 spc="100">
                  <a:solidFill>
                    <a:srgbClr val="6B8CAB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buNone/>
              </a:pPr>
              <a:r>
                <a:rPr lang="de-DE" sz="1600" b="1" spc="41" dirty="0" err="1">
                  <a:solidFill>
                    <a:srgbClr val="EF7D1D"/>
                  </a:solidFill>
                  <a:latin typeface="Source Code Pro Semibold" charset="0"/>
                  <a:ea typeface="Source Code Pro Semibold" charset="0"/>
                  <a:cs typeface="Source Code Pro Semibold" charset="0"/>
                </a:rPr>
                <a:t>input</a:t>
              </a:r>
              <a:endParaRPr lang="de-DE" sz="1600" b="1" spc="41" dirty="0">
                <a:solidFill>
                  <a:srgbClr val="EF7D1D"/>
                </a:solidFill>
                <a:latin typeface="Source Code Pro Semibold" charset="0"/>
                <a:ea typeface="Source Code Pro Semibold" charset="0"/>
                <a:cs typeface="Source Code Pro Semibold" charset="0"/>
              </a:endParaRPr>
            </a:p>
          </p:txBody>
        </p:sp>
        <p:cxnSp>
          <p:nvCxnSpPr>
            <p:cNvPr id="16" name="Gerade Verbindung 10"/>
            <p:cNvCxnSpPr/>
            <p:nvPr/>
          </p:nvCxnSpPr>
          <p:spPr>
            <a:xfrm flipV="1">
              <a:off x="6053923" y="2470037"/>
              <a:ext cx="0" cy="400957"/>
            </a:xfrm>
            <a:prstGeom prst="line">
              <a:avLst/>
            </a:prstGeom>
            <a:ln w="19050">
              <a:solidFill>
                <a:srgbClr val="EF7D1D"/>
              </a:solidFill>
              <a:prstDash val="sysDash"/>
              <a:beve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0"/>
            <p:cNvCxnSpPr/>
            <p:nvPr/>
          </p:nvCxnSpPr>
          <p:spPr>
            <a:xfrm>
              <a:off x="5883122" y="2670516"/>
              <a:ext cx="170801" cy="0"/>
            </a:xfrm>
            <a:prstGeom prst="line">
              <a:avLst/>
            </a:prstGeom>
            <a:ln w="19050">
              <a:solidFill>
                <a:srgbClr val="EF7D1D"/>
              </a:solidFill>
              <a:prstDash val="sysDash"/>
              <a:beve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0"/>
            <p:cNvCxnSpPr/>
            <p:nvPr/>
          </p:nvCxnSpPr>
          <p:spPr>
            <a:xfrm flipH="1" flipV="1">
              <a:off x="3664303" y="2375310"/>
              <a:ext cx="2560423" cy="12482"/>
            </a:xfrm>
            <a:prstGeom prst="line">
              <a:avLst/>
            </a:prstGeom>
            <a:ln w="19050">
              <a:solidFill>
                <a:srgbClr val="41719C"/>
              </a:solidFill>
              <a:prstDash val="sysDash"/>
              <a:beve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 Verbindung 10"/>
            <p:cNvCxnSpPr/>
            <p:nvPr/>
          </p:nvCxnSpPr>
          <p:spPr>
            <a:xfrm flipH="1">
              <a:off x="3664302" y="5412033"/>
              <a:ext cx="2560422" cy="0"/>
            </a:xfrm>
            <a:prstGeom prst="line">
              <a:avLst/>
            </a:prstGeom>
            <a:ln w="19050">
              <a:solidFill>
                <a:srgbClr val="41719C"/>
              </a:solidFill>
              <a:prstDash val="sysDash"/>
              <a:beve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10"/>
            <p:cNvCxnSpPr/>
            <p:nvPr/>
          </p:nvCxnSpPr>
          <p:spPr>
            <a:xfrm>
              <a:off x="6053923" y="2470037"/>
              <a:ext cx="170801" cy="0"/>
            </a:xfrm>
            <a:prstGeom prst="line">
              <a:avLst/>
            </a:prstGeom>
            <a:ln w="19050">
              <a:solidFill>
                <a:srgbClr val="EF7D1D"/>
              </a:solidFill>
              <a:prstDash val="sysDash"/>
              <a:beve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 Verbindung 10"/>
            <p:cNvCxnSpPr/>
            <p:nvPr/>
          </p:nvCxnSpPr>
          <p:spPr>
            <a:xfrm>
              <a:off x="6053923" y="2870995"/>
              <a:ext cx="170801" cy="0"/>
            </a:xfrm>
            <a:prstGeom prst="line">
              <a:avLst/>
            </a:prstGeom>
            <a:ln w="19050">
              <a:solidFill>
                <a:srgbClr val="EF7D1D"/>
              </a:solidFill>
              <a:prstDash val="sysDash"/>
              <a:beve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6" name="Bild 2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82193" y="2390940"/>
              <a:ext cx="3225072" cy="3021093"/>
            </a:xfrm>
            <a:prstGeom prst="rect">
              <a:avLst/>
            </a:prstGeom>
          </p:spPr>
        </p:pic>
        <p:sp>
          <p:nvSpPr>
            <p:cNvPr id="27" name="Rechteck 26"/>
            <p:cNvSpPr/>
            <p:nvPr/>
          </p:nvSpPr>
          <p:spPr>
            <a:xfrm>
              <a:off x="6435501" y="2514797"/>
              <a:ext cx="695779" cy="271099"/>
            </a:xfrm>
            <a:prstGeom prst="rect">
              <a:avLst/>
            </a:prstGeom>
            <a:noFill/>
            <a:ln w="15240">
              <a:solidFill>
                <a:srgbClr val="EF7D1D"/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63"/>
            </a:p>
          </p:txBody>
        </p:sp>
        <p:cxnSp>
          <p:nvCxnSpPr>
            <p:cNvPr id="28" name="Gerader Verbinder 21"/>
            <p:cNvCxnSpPr/>
            <p:nvPr/>
          </p:nvCxnSpPr>
          <p:spPr>
            <a:xfrm flipH="1" flipV="1">
              <a:off x="6775838" y="2012206"/>
              <a:ext cx="1" cy="502591"/>
            </a:xfrm>
            <a:prstGeom prst="line">
              <a:avLst/>
            </a:prstGeom>
            <a:ln w="19050">
              <a:solidFill>
                <a:srgbClr val="EF7D1D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chteck 6"/>
          <p:cNvSpPr/>
          <p:nvPr/>
        </p:nvSpPr>
        <p:spPr>
          <a:xfrm>
            <a:off x="5850569" y="2870994"/>
            <a:ext cx="3415351" cy="2625566"/>
          </a:xfrm>
          <a:prstGeom prst="rect">
            <a:avLst/>
          </a:prstGeom>
          <a:solidFill>
            <a:srgbClr val="D4EBE9">
              <a:alpha val="8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33208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80" dirty="0" smtClean="0"/>
              <a:t>@</a:t>
            </a:r>
            <a:r>
              <a:rPr lang="de-DE" spc="80" dirty="0" err="1" smtClean="0"/>
              <a:t>nilshartmann</a:t>
            </a:r>
            <a:endParaRPr lang="de-DE" spc="80" dirty="0"/>
          </a:p>
        </p:txBody>
      </p:sp>
      <p:sp>
        <p:nvSpPr>
          <p:cNvPr id="3" name="Textfeld 2"/>
          <p:cNvSpPr txBox="1"/>
          <p:nvPr/>
        </p:nvSpPr>
        <p:spPr>
          <a:xfrm>
            <a:off x="2868142" y="1876179"/>
            <a:ext cx="4169731" cy="42165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3600" b="1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</a:p>
          <a:p>
            <a:pPr algn="ctr"/>
            <a:r>
              <a:rPr lang="de-DE" sz="2400" b="1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Programmierer aus Hamburg</a:t>
            </a:r>
          </a:p>
          <a:p>
            <a:pPr algn="ctr"/>
            <a:endParaRPr lang="de-DE" sz="2400" b="1" dirty="0" smtClean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 smtClean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Java</a:t>
            </a:r>
          </a:p>
          <a:p>
            <a:pPr algn="ctr"/>
            <a:r>
              <a:rPr lang="de-DE" sz="2400" b="1" dirty="0" smtClean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JavaScript, </a:t>
            </a:r>
            <a:r>
              <a:rPr lang="de-DE" sz="2400" b="1" dirty="0" err="1" smtClean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TypeScript</a:t>
            </a:r>
            <a:r>
              <a:rPr lang="de-DE" sz="2400" b="1" dirty="0" smtClean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</a:p>
          <a:p>
            <a:pPr algn="ctr"/>
            <a:r>
              <a:rPr lang="de-DE" sz="2400" b="1" dirty="0" smtClean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Trainings und </a:t>
            </a:r>
            <a:r>
              <a:rPr lang="de-DE" sz="2400" b="1" dirty="0" smtClean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Workshops</a:t>
            </a: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2400" b="1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reactbuch.de</a:t>
            </a:r>
            <a:endParaRPr lang="de-DE" sz="2400" b="1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3200" b="1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3200" b="1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2893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Beispiel: Eingabefeld</a:t>
            </a:r>
            <a:endParaRPr lang="de-DE" dirty="0"/>
          </a:p>
        </p:txBody>
      </p:sp>
      <p:grpSp>
        <p:nvGrpSpPr>
          <p:cNvPr id="6" name="Gruppierung 5"/>
          <p:cNvGrpSpPr/>
          <p:nvPr/>
        </p:nvGrpSpPr>
        <p:grpSpPr>
          <a:xfrm>
            <a:off x="6726015" y="1539500"/>
            <a:ext cx="887759" cy="400957"/>
            <a:chOff x="8448861" y="1079077"/>
            <a:chExt cx="1092626" cy="493486"/>
          </a:xfrm>
        </p:grpSpPr>
        <p:sp>
          <p:nvSpPr>
            <p:cNvPr id="12" name="Inhaltsplatzhalter 6"/>
            <p:cNvSpPr txBox="1">
              <a:spLocks/>
            </p:cNvSpPr>
            <p:nvPr/>
          </p:nvSpPr>
          <p:spPr>
            <a:xfrm>
              <a:off x="8884317" y="1214428"/>
              <a:ext cx="657170" cy="232739"/>
            </a:xfrm>
            <a:prstGeom prst="rect">
              <a:avLst/>
            </a:prstGeom>
          </p:spPr>
          <p:txBody>
            <a:bodyPr vert="horz" lIns="0" tIns="0" rIns="0" bIns="0" rtlCol="0">
              <a:normAutofit lnSpcReduction="10000"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3200" kern="1200" spc="100">
                  <a:solidFill>
                    <a:srgbClr val="6B8CAB"/>
                  </a:solidFill>
                  <a:latin typeface="Arial"/>
                  <a:ea typeface="+mn-ea"/>
                  <a:cs typeface="Arial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 spc="100">
                  <a:solidFill>
                    <a:srgbClr val="6B8CAB"/>
                  </a:solidFill>
                  <a:latin typeface="Arial"/>
                  <a:ea typeface="+mn-ea"/>
                  <a:cs typeface="Arial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 spc="100">
                  <a:solidFill>
                    <a:srgbClr val="6B8CAB"/>
                  </a:solidFill>
                  <a:latin typeface="Arial"/>
                  <a:ea typeface="+mn-ea"/>
                  <a:cs typeface="Arial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 spc="100">
                  <a:solidFill>
                    <a:srgbClr val="6B8CAB"/>
                  </a:solidFill>
                  <a:latin typeface="Arial"/>
                  <a:ea typeface="+mn-ea"/>
                  <a:cs typeface="Arial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 spc="100">
                  <a:solidFill>
                    <a:srgbClr val="6B8CAB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de-DE" sz="1300" spc="41" dirty="0" err="1">
                  <a:solidFill>
                    <a:srgbClr val="41719C"/>
                  </a:solidFill>
                  <a:latin typeface="Source Sans Pro" charset="0"/>
                  <a:ea typeface="Source Sans Pro" charset="0"/>
                  <a:cs typeface="Source Sans Pro" charset="0"/>
                </a:rPr>
                <a:t>input</a:t>
              </a:r>
              <a:endParaRPr lang="de-DE" sz="813" spc="4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endParaRPr>
            </a:p>
          </p:txBody>
        </p:sp>
        <p:cxnSp>
          <p:nvCxnSpPr>
            <p:cNvPr id="13" name="Gerade Verbindung 10"/>
            <p:cNvCxnSpPr/>
            <p:nvPr/>
          </p:nvCxnSpPr>
          <p:spPr>
            <a:xfrm flipV="1">
              <a:off x="8659078" y="1079077"/>
              <a:ext cx="0" cy="493486"/>
            </a:xfrm>
            <a:prstGeom prst="line">
              <a:avLst/>
            </a:prstGeom>
            <a:ln w="16510">
              <a:solidFill>
                <a:srgbClr val="41719C"/>
              </a:solidFill>
              <a:prstDash val="sysDash"/>
              <a:beve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 Verbindung 10"/>
            <p:cNvCxnSpPr/>
            <p:nvPr/>
          </p:nvCxnSpPr>
          <p:spPr>
            <a:xfrm flipH="1">
              <a:off x="8659078" y="1325820"/>
              <a:ext cx="162245" cy="0"/>
            </a:xfrm>
            <a:prstGeom prst="line">
              <a:avLst/>
            </a:prstGeom>
            <a:ln w="16510">
              <a:solidFill>
                <a:srgbClr val="41719C"/>
              </a:solidFill>
              <a:prstDash val="sysDash"/>
              <a:beve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 Verbindung 10"/>
            <p:cNvCxnSpPr/>
            <p:nvPr/>
          </p:nvCxnSpPr>
          <p:spPr>
            <a:xfrm flipH="1">
              <a:off x="8448861" y="1079077"/>
              <a:ext cx="210218" cy="0"/>
            </a:xfrm>
            <a:prstGeom prst="line">
              <a:avLst/>
            </a:prstGeom>
            <a:ln w="16510">
              <a:solidFill>
                <a:srgbClr val="41719C"/>
              </a:solidFill>
              <a:prstDash val="sysDash"/>
              <a:beve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0"/>
            <p:cNvCxnSpPr/>
            <p:nvPr/>
          </p:nvCxnSpPr>
          <p:spPr>
            <a:xfrm flipH="1">
              <a:off x="8448862" y="1572563"/>
              <a:ext cx="210216" cy="0"/>
            </a:xfrm>
            <a:prstGeom prst="line">
              <a:avLst/>
            </a:prstGeom>
            <a:ln w="16510">
              <a:solidFill>
                <a:srgbClr val="41719C"/>
              </a:solidFill>
              <a:prstDash val="sysDash"/>
              <a:beve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uppierung 2"/>
          <p:cNvGrpSpPr/>
          <p:nvPr/>
        </p:nvGrpSpPr>
        <p:grpSpPr>
          <a:xfrm>
            <a:off x="3340465" y="1461379"/>
            <a:ext cx="3225072" cy="548587"/>
            <a:chOff x="3676807" y="1007312"/>
            <a:chExt cx="3969319" cy="675184"/>
          </a:xfrm>
        </p:grpSpPr>
        <p:pic>
          <p:nvPicPr>
            <p:cNvPr id="10" name="Bild 9"/>
            <p:cNvPicPr>
              <a:picLocks noChangeAspect="1"/>
            </p:cNvPicPr>
            <p:nvPr/>
          </p:nvPicPr>
          <p:blipFill rotWithShape="1">
            <a:blip r:embed="rId3"/>
            <a:srcRect b="81842"/>
            <a:stretch/>
          </p:blipFill>
          <p:spPr>
            <a:xfrm>
              <a:off x="3676807" y="1007312"/>
              <a:ext cx="3969319" cy="675184"/>
            </a:xfrm>
            <a:prstGeom prst="rect">
              <a:avLst/>
            </a:prstGeom>
          </p:spPr>
        </p:pic>
        <p:sp>
          <p:nvSpPr>
            <p:cNvPr id="11" name="Rechteck 10"/>
            <p:cNvSpPr/>
            <p:nvPr/>
          </p:nvSpPr>
          <p:spPr>
            <a:xfrm>
              <a:off x="3841109" y="1159751"/>
              <a:ext cx="856343" cy="333660"/>
            </a:xfrm>
            <a:prstGeom prst="rect">
              <a:avLst/>
            </a:prstGeom>
            <a:noFill/>
            <a:ln w="15240">
              <a:solidFill>
                <a:srgbClr val="EF7D1D"/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63"/>
            </a:p>
          </p:txBody>
        </p:sp>
      </p:grpSp>
      <p:sp>
        <p:nvSpPr>
          <p:cNvPr id="21" name="Inhaltsplatzhalter 6"/>
          <p:cNvSpPr txBox="1">
            <a:spLocks/>
          </p:cNvSpPr>
          <p:nvPr/>
        </p:nvSpPr>
        <p:spPr>
          <a:xfrm>
            <a:off x="2405071" y="1604728"/>
            <a:ext cx="830309" cy="27858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300" spc="4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Zustand!</a:t>
            </a:r>
            <a:endParaRPr lang="de-DE" sz="813" spc="4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cxnSp>
        <p:nvCxnSpPr>
          <p:cNvPr id="23" name="Gerade Verbindung 10"/>
          <p:cNvCxnSpPr/>
          <p:nvPr/>
        </p:nvCxnSpPr>
        <p:spPr>
          <a:xfrm flipH="1">
            <a:off x="3130296" y="1707888"/>
            <a:ext cx="349188" cy="0"/>
          </a:xfrm>
          <a:prstGeom prst="line">
            <a:avLst/>
          </a:prstGeom>
          <a:ln w="16510">
            <a:solidFill>
              <a:srgbClr val="EF7D1D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feld 28"/>
          <p:cNvSpPr txBox="1"/>
          <p:nvPr/>
        </p:nvSpPr>
        <p:spPr>
          <a:xfrm>
            <a:off x="2922270" y="2264472"/>
            <a:ext cx="6597396" cy="405207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class </a:t>
            </a:r>
            <a:r>
              <a:rPr lang="en-US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PasswordForm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extends </a:t>
            </a:r>
            <a:r>
              <a:rPr lang="en-US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React.Component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{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render() {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return &lt;div</a:t>
            </a:r>
            <a:r>
              <a:rPr lang="en-US" sz="1463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&gt;</a:t>
            </a:r>
            <a:endParaRPr lang="en-US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&lt;input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 </a:t>
            </a:r>
            <a:r>
              <a:rPr lang="en-US" sz="1463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value={</a:t>
            </a:r>
            <a:r>
              <a:rPr lang="en-US" sz="1463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this.state.password</a:t>
            </a:r>
            <a:r>
              <a:rPr lang="en-US" sz="1463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}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 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</a:t>
            </a:r>
            <a:r>
              <a:rPr lang="en-US" sz="1463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/&gt;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en-US" sz="1463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. . .</a:t>
            </a:r>
            <a:endParaRPr lang="en-US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&lt;/div&gt;;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}</a:t>
            </a:r>
          </a:p>
          <a:p>
            <a:pPr>
              <a:lnSpc>
                <a:spcPct val="120000"/>
              </a:lnSpc>
            </a:pPr>
            <a:endParaRPr lang="en-US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endParaRPr lang="en-US" sz="1463" dirty="0" smtClean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endParaRPr lang="en-US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endParaRPr lang="en-US" sz="1463" dirty="0" smtClean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r>
              <a:rPr lang="en-US" sz="1463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</a:t>
            </a:r>
            <a:endParaRPr lang="en-US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</p:txBody>
      </p:sp>
      <p:sp>
        <p:nvSpPr>
          <p:cNvPr id="31" name="Rechteck 30"/>
          <p:cNvSpPr/>
          <p:nvPr/>
        </p:nvSpPr>
        <p:spPr>
          <a:xfrm>
            <a:off x="172497" y="3371134"/>
            <a:ext cx="330146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1. Input mit Wert aus State befüllen</a:t>
            </a:r>
          </a:p>
        </p:txBody>
      </p:sp>
    </p:spTree>
    <p:extLst>
      <p:ext uri="{BB962C8B-B14F-4D97-AF65-F5344CB8AC3E}">
        <p14:creationId xmlns:p14="http://schemas.microsoft.com/office/powerpoint/2010/main" val="2076740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Beispiel: Eingabefeld</a:t>
            </a:r>
            <a:endParaRPr lang="de-DE" dirty="0"/>
          </a:p>
        </p:txBody>
      </p:sp>
      <p:grpSp>
        <p:nvGrpSpPr>
          <p:cNvPr id="6" name="Gruppierung 5"/>
          <p:cNvGrpSpPr/>
          <p:nvPr/>
        </p:nvGrpSpPr>
        <p:grpSpPr>
          <a:xfrm>
            <a:off x="6726015" y="1539500"/>
            <a:ext cx="887759" cy="400957"/>
            <a:chOff x="8448861" y="1079077"/>
            <a:chExt cx="1092626" cy="493486"/>
          </a:xfrm>
        </p:grpSpPr>
        <p:sp>
          <p:nvSpPr>
            <p:cNvPr id="12" name="Inhaltsplatzhalter 6"/>
            <p:cNvSpPr txBox="1">
              <a:spLocks/>
            </p:cNvSpPr>
            <p:nvPr/>
          </p:nvSpPr>
          <p:spPr>
            <a:xfrm>
              <a:off x="8884317" y="1214428"/>
              <a:ext cx="657170" cy="232739"/>
            </a:xfrm>
            <a:prstGeom prst="rect">
              <a:avLst/>
            </a:prstGeom>
          </p:spPr>
          <p:txBody>
            <a:bodyPr vert="horz" lIns="0" tIns="0" rIns="0" bIns="0" rtlCol="0">
              <a:normAutofit lnSpcReduction="10000"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3200" kern="1200" spc="100">
                  <a:solidFill>
                    <a:srgbClr val="6B8CAB"/>
                  </a:solidFill>
                  <a:latin typeface="Arial"/>
                  <a:ea typeface="+mn-ea"/>
                  <a:cs typeface="Arial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 spc="100">
                  <a:solidFill>
                    <a:srgbClr val="6B8CAB"/>
                  </a:solidFill>
                  <a:latin typeface="Arial"/>
                  <a:ea typeface="+mn-ea"/>
                  <a:cs typeface="Arial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 spc="100">
                  <a:solidFill>
                    <a:srgbClr val="6B8CAB"/>
                  </a:solidFill>
                  <a:latin typeface="Arial"/>
                  <a:ea typeface="+mn-ea"/>
                  <a:cs typeface="Arial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 spc="100">
                  <a:solidFill>
                    <a:srgbClr val="6B8CAB"/>
                  </a:solidFill>
                  <a:latin typeface="Arial"/>
                  <a:ea typeface="+mn-ea"/>
                  <a:cs typeface="Arial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 spc="100">
                  <a:solidFill>
                    <a:srgbClr val="6B8CAB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de-DE" sz="1300" spc="41" dirty="0" err="1">
                  <a:solidFill>
                    <a:srgbClr val="41719C"/>
                  </a:solidFill>
                  <a:latin typeface="Source Sans Pro" charset="0"/>
                  <a:ea typeface="Source Sans Pro" charset="0"/>
                  <a:cs typeface="Source Sans Pro" charset="0"/>
                </a:rPr>
                <a:t>input</a:t>
              </a:r>
              <a:endParaRPr lang="de-DE" sz="813" spc="4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endParaRPr>
            </a:p>
          </p:txBody>
        </p:sp>
        <p:cxnSp>
          <p:nvCxnSpPr>
            <p:cNvPr id="13" name="Gerade Verbindung 10"/>
            <p:cNvCxnSpPr/>
            <p:nvPr/>
          </p:nvCxnSpPr>
          <p:spPr>
            <a:xfrm flipV="1">
              <a:off x="8659078" y="1079077"/>
              <a:ext cx="0" cy="493486"/>
            </a:xfrm>
            <a:prstGeom prst="line">
              <a:avLst/>
            </a:prstGeom>
            <a:ln w="16510">
              <a:solidFill>
                <a:srgbClr val="41719C"/>
              </a:solidFill>
              <a:prstDash val="sysDash"/>
              <a:beve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 Verbindung 10"/>
            <p:cNvCxnSpPr/>
            <p:nvPr/>
          </p:nvCxnSpPr>
          <p:spPr>
            <a:xfrm flipH="1">
              <a:off x="8659078" y="1325820"/>
              <a:ext cx="162245" cy="0"/>
            </a:xfrm>
            <a:prstGeom prst="line">
              <a:avLst/>
            </a:prstGeom>
            <a:ln w="16510">
              <a:solidFill>
                <a:srgbClr val="41719C"/>
              </a:solidFill>
              <a:prstDash val="sysDash"/>
              <a:beve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 Verbindung 10"/>
            <p:cNvCxnSpPr/>
            <p:nvPr/>
          </p:nvCxnSpPr>
          <p:spPr>
            <a:xfrm flipH="1">
              <a:off x="8448861" y="1079077"/>
              <a:ext cx="210218" cy="0"/>
            </a:xfrm>
            <a:prstGeom prst="line">
              <a:avLst/>
            </a:prstGeom>
            <a:ln w="16510">
              <a:solidFill>
                <a:srgbClr val="41719C"/>
              </a:solidFill>
              <a:prstDash val="sysDash"/>
              <a:beve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0"/>
            <p:cNvCxnSpPr/>
            <p:nvPr/>
          </p:nvCxnSpPr>
          <p:spPr>
            <a:xfrm flipH="1">
              <a:off x="8448862" y="1572563"/>
              <a:ext cx="210216" cy="0"/>
            </a:xfrm>
            <a:prstGeom prst="line">
              <a:avLst/>
            </a:prstGeom>
            <a:ln w="16510">
              <a:solidFill>
                <a:srgbClr val="41719C"/>
              </a:solidFill>
              <a:prstDash val="sysDash"/>
              <a:beve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uppierung 2"/>
          <p:cNvGrpSpPr/>
          <p:nvPr/>
        </p:nvGrpSpPr>
        <p:grpSpPr>
          <a:xfrm>
            <a:off x="3340465" y="1461379"/>
            <a:ext cx="3225072" cy="548587"/>
            <a:chOff x="3676807" y="1007312"/>
            <a:chExt cx="3969319" cy="675184"/>
          </a:xfrm>
        </p:grpSpPr>
        <p:pic>
          <p:nvPicPr>
            <p:cNvPr id="10" name="Bild 9"/>
            <p:cNvPicPr>
              <a:picLocks noChangeAspect="1"/>
            </p:cNvPicPr>
            <p:nvPr/>
          </p:nvPicPr>
          <p:blipFill rotWithShape="1">
            <a:blip r:embed="rId3"/>
            <a:srcRect b="81842"/>
            <a:stretch/>
          </p:blipFill>
          <p:spPr>
            <a:xfrm>
              <a:off x="3676807" y="1007312"/>
              <a:ext cx="3969319" cy="675184"/>
            </a:xfrm>
            <a:prstGeom prst="rect">
              <a:avLst/>
            </a:prstGeom>
          </p:spPr>
        </p:pic>
        <p:sp>
          <p:nvSpPr>
            <p:cNvPr id="11" name="Rechteck 10"/>
            <p:cNvSpPr/>
            <p:nvPr/>
          </p:nvSpPr>
          <p:spPr>
            <a:xfrm>
              <a:off x="3841109" y="1159751"/>
              <a:ext cx="856343" cy="333660"/>
            </a:xfrm>
            <a:prstGeom prst="rect">
              <a:avLst/>
            </a:prstGeom>
            <a:noFill/>
            <a:ln w="15240">
              <a:solidFill>
                <a:srgbClr val="EF7D1D"/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63"/>
            </a:p>
          </p:txBody>
        </p:sp>
      </p:grpSp>
      <p:sp>
        <p:nvSpPr>
          <p:cNvPr id="21" name="Inhaltsplatzhalter 6"/>
          <p:cNvSpPr txBox="1">
            <a:spLocks/>
          </p:cNvSpPr>
          <p:nvPr/>
        </p:nvSpPr>
        <p:spPr>
          <a:xfrm>
            <a:off x="2405071" y="1604728"/>
            <a:ext cx="830309" cy="27858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300" spc="4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Zustand!</a:t>
            </a:r>
            <a:endParaRPr lang="de-DE" sz="813" spc="4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cxnSp>
        <p:nvCxnSpPr>
          <p:cNvPr id="23" name="Gerade Verbindung 10"/>
          <p:cNvCxnSpPr/>
          <p:nvPr/>
        </p:nvCxnSpPr>
        <p:spPr>
          <a:xfrm flipH="1">
            <a:off x="3130296" y="1707888"/>
            <a:ext cx="349188" cy="0"/>
          </a:xfrm>
          <a:prstGeom prst="line">
            <a:avLst/>
          </a:prstGeom>
          <a:ln w="16510">
            <a:solidFill>
              <a:srgbClr val="EF7D1D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feld 28"/>
          <p:cNvSpPr txBox="1"/>
          <p:nvPr/>
        </p:nvSpPr>
        <p:spPr>
          <a:xfrm>
            <a:off x="2922270" y="2264472"/>
            <a:ext cx="6597396" cy="405207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class </a:t>
            </a:r>
            <a:r>
              <a:rPr lang="en-US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PasswordForm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extends </a:t>
            </a:r>
            <a:r>
              <a:rPr lang="en-US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React.Component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{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render() {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return &lt;div</a:t>
            </a:r>
            <a:r>
              <a:rPr lang="en-US" sz="1463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&gt;</a:t>
            </a:r>
            <a:endParaRPr lang="en-US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&lt;input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 value={</a:t>
            </a:r>
            <a:r>
              <a:rPr lang="en-US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this.state.password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 </a:t>
            </a:r>
            <a:r>
              <a:rPr lang="en-US" sz="1463" b="1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onChange</a:t>
            </a:r>
            <a:r>
              <a:rPr lang="en-US" sz="1463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={e=&gt;</a:t>
            </a:r>
            <a:r>
              <a:rPr lang="en-US" sz="1463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this.onPasswordChange</a:t>
            </a:r>
            <a:r>
              <a:rPr lang="en-US" sz="1463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(</a:t>
            </a:r>
            <a:r>
              <a:rPr lang="en-US" sz="1463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e.target.value</a:t>
            </a:r>
            <a:r>
              <a:rPr lang="en-US" sz="1463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)}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</a:t>
            </a:r>
            <a:r>
              <a:rPr lang="en-US" sz="1463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/&gt;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en-US" sz="1463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. . .</a:t>
            </a:r>
            <a:endParaRPr lang="en-US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&lt;/div&gt;;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}</a:t>
            </a:r>
          </a:p>
          <a:p>
            <a:pPr>
              <a:lnSpc>
                <a:spcPct val="120000"/>
              </a:lnSpc>
            </a:pPr>
            <a:endParaRPr lang="en-US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</a:t>
            </a:r>
            <a:r>
              <a:rPr lang="en-US" sz="1463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onPasswordChange</a:t>
            </a:r>
            <a:r>
              <a:rPr lang="en-US" sz="1463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(</a:t>
            </a:r>
            <a:r>
              <a:rPr lang="en-US" sz="1463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newPassword</a:t>
            </a:r>
            <a:r>
              <a:rPr lang="en-US" sz="1463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) {</a:t>
            </a:r>
          </a:p>
          <a:p>
            <a:pPr>
              <a:lnSpc>
                <a:spcPct val="120000"/>
              </a:lnSpc>
            </a:pPr>
            <a:endParaRPr lang="en-US" sz="1463" dirty="0" smtClean="0">
              <a:solidFill>
                <a:srgbClr val="EF7D1D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en-US" sz="1463" dirty="0" smtClean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 }</a:t>
            </a:r>
            <a:r>
              <a:rPr lang="en-US" sz="1463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</a:t>
            </a:r>
            <a:endParaRPr lang="en-US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</a:t>
            </a:r>
          </a:p>
        </p:txBody>
      </p:sp>
      <p:sp>
        <p:nvSpPr>
          <p:cNvPr id="31" name="Rechteck 30"/>
          <p:cNvSpPr/>
          <p:nvPr/>
        </p:nvSpPr>
        <p:spPr>
          <a:xfrm>
            <a:off x="172497" y="3371134"/>
            <a:ext cx="330146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1. Input mit Wert aus State befüllen</a:t>
            </a:r>
          </a:p>
        </p:txBody>
      </p:sp>
      <p:sp>
        <p:nvSpPr>
          <p:cNvPr id="32" name="Rechteck 31"/>
          <p:cNvSpPr/>
          <p:nvPr/>
        </p:nvSpPr>
        <p:spPr>
          <a:xfrm>
            <a:off x="172497" y="3646209"/>
            <a:ext cx="275967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 smtClean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2a. </a:t>
            </a:r>
            <a:r>
              <a:rPr lang="de-DE" sz="14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Event </a:t>
            </a:r>
            <a:r>
              <a:rPr lang="de-DE" sz="1400" b="1" dirty="0" smtClean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Handler registrieren</a:t>
            </a:r>
            <a:endParaRPr lang="de-DE" sz="14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18" name="Rechteck 17"/>
          <p:cNvSpPr/>
          <p:nvPr/>
        </p:nvSpPr>
        <p:spPr>
          <a:xfrm>
            <a:off x="172497" y="5188936"/>
            <a:ext cx="275967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smtClean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2b. </a:t>
            </a:r>
            <a:r>
              <a:rPr lang="de-DE" sz="14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Event </a:t>
            </a:r>
            <a:r>
              <a:rPr lang="de-DE" sz="1400" b="1" dirty="0" smtClean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Handler</a:t>
            </a:r>
            <a:endParaRPr lang="de-DE" sz="14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3465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Beispiel: Eingabefeld</a:t>
            </a:r>
            <a:endParaRPr lang="de-DE" dirty="0"/>
          </a:p>
        </p:txBody>
      </p:sp>
      <p:grpSp>
        <p:nvGrpSpPr>
          <p:cNvPr id="6" name="Gruppierung 5"/>
          <p:cNvGrpSpPr/>
          <p:nvPr/>
        </p:nvGrpSpPr>
        <p:grpSpPr>
          <a:xfrm>
            <a:off x="6726015" y="1539500"/>
            <a:ext cx="887759" cy="400957"/>
            <a:chOff x="8448861" y="1079077"/>
            <a:chExt cx="1092626" cy="493486"/>
          </a:xfrm>
        </p:grpSpPr>
        <p:sp>
          <p:nvSpPr>
            <p:cNvPr id="12" name="Inhaltsplatzhalter 6"/>
            <p:cNvSpPr txBox="1">
              <a:spLocks/>
            </p:cNvSpPr>
            <p:nvPr/>
          </p:nvSpPr>
          <p:spPr>
            <a:xfrm>
              <a:off x="8884317" y="1214428"/>
              <a:ext cx="657170" cy="232739"/>
            </a:xfrm>
            <a:prstGeom prst="rect">
              <a:avLst/>
            </a:prstGeom>
          </p:spPr>
          <p:txBody>
            <a:bodyPr vert="horz" lIns="0" tIns="0" rIns="0" bIns="0" rtlCol="0">
              <a:normAutofit lnSpcReduction="10000"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3200" kern="1200" spc="100">
                  <a:solidFill>
                    <a:srgbClr val="6B8CAB"/>
                  </a:solidFill>
                  <a:latin typeface="Arial"/>
                  <a:ea typeface="+mn-ea"/>
                  <a:cs typeface="Arial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 spc="100">
                  <a:solidFill>
                    <a:srgbClr val="6B8CAB"/>
                  </a:solidFill>
                  <a:latin typeface="Arial"/>
                  <a:ea typeface="+mn-ea"/>
                  <a:cs typeface="Arial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 spc="100">
                  <a:solidFill>
                    <a:srgbClr val="6B8CAB"/>
                  </a:solidFill>
                  <a:latin typeface="Arial"/>
                  <a:ea typeface="+mn-ea"/>
                  <a:cs typeface="Arial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 spc="100">
                  <a:solidFill>
                    <a:srgbClr val="6B8CAB"/>
                  </a:solidFill>
                  <a:latin typeface="Arial"/>
                  <a:ea typeface="+mn-ea"/>
                  <a:cs typeface="Arial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 spc="100">
                  <a:solidFill>
                    <a:srgbClr val="6B8CAB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de-DE" sz="1300" spc="41" dirty="0" err="1">
                  <a:solidFill>
                    <a:srgbClr val="41719C"/>
                  </a:solidFill>
                  <a:latin typeface="Source Sans Pro" charset="0"/>
                  <a:ea typeface="Source Sans Pro" charset="0"/>
                  <a:cs typeface="Source Sans Pro" charset="0"/>
                </a:rPr>
                <a:t>input</a:t>
              </a:r>
              <a:endParaRPr lang="de-DE" sz="813" spc="4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endParaRPr>
            </a:p>
          </p:txBody>
        </p:sp>
        <p:cxnSp>
          <p:nvCxnSpPr>
            <p:cNvPr id="13" name="Gerade Verbindung 10"/>
            <p:cNvCxnSpPr/>
            <p:nvPr/>
          </p:nvCxnSpPr>
          <p:spPr>
            <a:xfrm flipV="1">
              <a:off x="8659078" y="1079077"/>
              <a:ext cx="0" cy="493486"/>
            </a:xfrm>
            <a:prstGeom prst="line">
              <a:avLst/>
            </a:prstGeom>
            <a:ln w="16510">
              <a:solidFill>
                <a:srgbClr val="41719C"/>
              </a:solidFill>
              <a:prstDash val="sysDash"/>
              <a:beve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 Verbindung 10"/>
            <p:cNvCxnSpPr/>
            <p:nvPr/>
          </p:nvCxnSpPr>
          <p:spPr>
            <a:xfrm flipH="1">
              <a:off x="8659078" y="1325820"/>
              <a:ext cx="162245" cy="0"/>
            </a:xfrm>
            <a:prstGeom prst="line">
              <a:avLst/>
            </a:prstGeom>
            <a:ln w="16510">
              <a:solidFill>
                <a:srgbClr val="41719C"/>
              </a:solidFill>
              <a:prstDash val="sysDash"/>
              <a:beve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 Verbindung 10"/>
            <p:cNvCxnSpPr/>
            <p:nvPr/>
          </p:nvCxnSpPr>
          <p:spPr>
            <a:xfrm flipH="1">
              <a:off x="8448861" y="1079077"/>
              <a:ext cx="210218" cy="0"/>
            </a:xfrm>
            <a:prstGeom prst="line">
              <a:avLst/>
            </a:prstGeom>
            <a:ln w="16510">
              <a:solidFill>
                <a:srgbClr val="41719C"/>
              </a:solidFill>
              <a:prstDash val="sysDash"/>
              <a:beve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0"/>
            <p:cNvCxnSpPr/>
            <p:nvPr/>
          </p:nvCxnSpPr>
          <p:spPr>
            <a:xfrm flipH="1">
              <a:off x="8448862" y="1572563"/>
              <a:ext cx="210216" cy="0"/>
            </a:xfrm>
            <a:prstGeom prst="line">
              <a:avLst/>
            </a:prstGeom>
            <a:ln w="16510">
              <a:solidFill>
                <a:srgbClr val="41719C"/>
              </a:solidFill>
              <a:prstDash val="sysDash"/>
              <a:beve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uppierung 2"/>
          <p:cNvGrpSpPr/>
          <p:nvPr/>
        </p:nvGrpSpPr>
        <p:grpSpPr>
          <a:xfrm>
            <a:off x="3340465" y="1461379"/>
            <a:ext cx="3225072" cy="548587"/>
            <a:chOff x="3676807" y="1007312"/>
            <a:chExt cx="3969319" cy="675184"/>
          </a:xfrm>
        </p:grpSpPr>
        <p:pic>
          <p:nvPicPr>
            <p:cNvPr id="10" name="Bild 9"/>
            <p:cNvPicPr>
              <a:picLocks noChangeAspect="1"/>
            </p:cNvPicPr>
            <p:nvPr/>
          </p:nvPicPr>
          <p:blipFill rotWithShape="1">
            <a:blip r:embed="rId3"/>
            <a:srcRect b="81842"/>
            <a:stretch/>
          </p:blipFill>
          <p:spPr>
            <a:xfrm>
              <a:off x="3676807" y="1007312"/>
              <a:ext cx="3969319" cy="675184"/>
            </a:xfrm>
            <a:prstGeom prst="rect">
              <a:avLst/>
            </a:prstGeom>
          </p:spPr>
        </p:pic>
        <p:sp>
          <p:nvSpPr>
            <p:cNvPr id="11" name="Rechteck 10"/>
            <p:cNvSpPr/>
            <p:nvPr/>
          </p:nvSpPr>
          <p:spPr>
            <a:xfrm>
              <a:off x="3841109" y="1159751"/>
              <a:ext cx="856343" cy="333660"/>
            </a:xfrm>
            <a:prstGeom prst="rect">
              <a:avLst/>
            </a:prstGeom>
            <a:noFill/>
            <a:ln w="15240">
              <a:solidFill>
                <a:srgbClr val="EF7D1D"/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63"/>
            </a:p>
          </p:txBody>
        </p:sp>
      </p:grpSp>
      <p:sp>
        <p:nvSpPr>
          <p:cNvPr id="21" name="Inhaltsplatzhalter 6"/>
          <p:cNvSpPr txBox="1">
            <a:spLocks/>
          </p:cNvSpPr>
          <p:nvPr/>
        </p:nvSpPr>
        <p:spPr>
          <a:xfrm>
            <a:off x="2405071" y="1604728"/>
            <a:ext cx="830309" cy="27858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300" spc="4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Zustand!</a:t>
            </a:r>
            <a:endParaRPr lang="de-DE" sz="813" spc="4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cxnSp>
        <p:nvCxnSpPr>
          <p:cNvPr id="23" name="Gerade Verbindung 10"/>
          <p:cNvCxnSpPr/>
          <p:nvPr/>
        </p:nvCxnSpPr>
        <p:spPr>
          <a:xfrm flipH="1">
            <a:off x="3130296" y="1707888"/>
            <a:ext cx="349188" cy="0"/>
          </a:xfrm>
          <a:prstGeom prst="line">
            <a:avLst/>
          </a:prstGeom>
          <a:ln w="16510">
            <a:solidFill>
              <a:srgbClr val="EF7D1D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feld 28"/>
          <p:cNvSpPr txBox="1"/>
          <p:nvPr/>
        </p:nvSpPr>
        <p:spPr>
          <a:xfrm>
            <a:off x="2922270" y="2264472"/>
            <a:ext cx="6597396" cy="405207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class </a:t>
            </a:r>
            <a:r>
              <a:rPr lang="en-US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PasswordForm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extends </a:t>
            </a:r>
            <a:r>
              <a:rPr lang="en-US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React.Component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{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render() {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return &lt;div</a:t>
            </a:r>
            <a:r>
              <a:rPr lang="en-US" sz="1463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&gt;</a:t>
            </a:r>
            <a:endParaRPr lang="en-US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&lt;input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 value={</a:t>
            </a:r>
            <a:r>
              <a:rPr lang="en-US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this.state.password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 </a:t>
            </a:r>
            <a:r>
              <a:rPr lang="en-US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onChange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={e=&gt;</a:t>
            </a:r>
            <a:r>
              <a:rPr lang="en-US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this.onPasswordChange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</a:t>
            </a:r>
            <a:r>
              <a:rPr lang="en-US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e.target.value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)} 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</a:t>
            </a:r>
            <a:r>
              <a:rPr lang="en-US" sz="1463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/&gt;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en-US" sz="1463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. . .</a:t>
            </a:r>
            <a:endParaRPr lang="en-US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&lt;/div&gt;;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}</a:t>
            </a:r>
          </a:p>
          <a:p>
            <a:pPr>
              <a:lnSpc>
                <a:spcPct val="120000"/>
              </a:lnSpc>
            </a:pPr>
            <a:endParaRPr lang="en-US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</a:t>
            </a:r>
            <a:r>
              <a:rPr lang="en-US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onPasswordChange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</a:t>
            </a:r>
            <a:r>
              <a:rPr lang="en-US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newPassword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) {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</a:t>
            </a:r>
            <a:r>
              <a:rPr lang="en-US" sz="1463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this.</a:t>
            </a:r>
            <a:r>
              <a:rPr lang="en-US" sz="1463" b="1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setState</a:t>
            </a:r>
            <a:r>
              <a:rPr lang="en-US" sz="1463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({password: </a:t>
            </a:r>
            <a:r>
              <a:rPr lang="en-US" sz="1463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newPassword</a:t>
            </a:r>
            <a:r>
              <a:rPr lang="en-US" sz="1463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});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}  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</a:t>
            </a:r>
          </a:p>
        </p:txBody>
      </p:sp>
      <p:sp>
        <p:nvSpPr>
          <p:cNvPr id="31" name="Rechteck 30"/>
          <p:cNvSpPr/>
          <p:nvPr/>
        </p:nvSpPr>
        <p:spPr>
          <a:xfrm>
            <a:off x="172497" y="3371134"/>
            <a:ext cx="330146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1. Input mit Wert aus State befüllen</a:t>
            </a:r>
          </a:p>
        </p:txBody>
      </p:sp>
      <p:sp>
        <p:nvSpPr>
          <p:cNvPr id="32" name="Rechteck 31"/>
          <p:cNvSpPr/>
          <p:nvPr/>
        </p:nvSpPr>
        <p:spPr>
          <a:xfrm>
            <a:off x="172497" y="3646209"/>
            <a:ext cx="275967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 smtClean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2a. </a:t>
            </a:r>
            <a:r>
              <a:rPr lang="de-DE" sz="14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Event </a:t>
            </a:r>
            <a:r>
              <a:rPr lang="de-DE" sz="1400" b="1" dirty="0" smtClean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Handler registrieren</a:t>
            </a:r>
            <a:endParaRPr lang="de-DE" sz="14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18" name="Rechteck 17"/>
          <p:cNvSpPr/>
          <p:nvPr/>
        </p:nvSpPr>
        <p:spPr>
          <a:xfrm>
            <a:off x="172497" y="5188936"/>
            <a:ext cx="275967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smtClean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2b. </a:t>
            </a:r>
            <a:r>
              <a:rPr lang="de-DE" sz="14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Event </a:t>
            </a:r>
            <a:r>
              <a:rPr lang="de-DE" sz="1400" b="1" dirty="0" smtClean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Handler</a:t>
            </a:r>
            <a:endParaRPr lang="de-DE" sz="14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19" name="Rechteck 18"/>
          <p:cNvSpPr/>
          <p:nvPr/>
        </p:nvSpPr>
        <p:spPr>
          <a:xfrm>
            <a:off x="172497" y="5486707"/>
            <a:ext cx="275967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3</a:t>
            </a:r>
            <a:r>
              <a:rPr lang="de-DE" sz="1400" b="1" dirty="0" smtClean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. </a:t>
            </a:r>
            <a:r>
              <a:rPr lang="de-DE" sz="14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Zustand neu setzen</a:t>
            </a:r>
          </a:p>
        </p:txBody>
      </p:sp>
    </p:spTree>
    <p:extLst>
      <p:ext uri="{BB962C8B-B14F-4D97-AF65-F5344CB8AC3E}">
        <p14:creationId xmlns:p14="http://schemas.microsoft.com/office/powerpoint/2010/main" val="1446185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Zustand: Eingabefeld</a:t>
            </a:r>
            <a:endParaRPr lang="de-DE" dirty="0"/>
          </a:p>
        </p:txBody>
      </p:sp>
      <p:grpSp>
        <p:nvGrpSpPr>
          <p:cNvPr id="6" name="Gruppierung 5"/>
          <p:cNvGrpSpPr/>
          <p:nvPr/>
        </p:nvGrpSpPr>
        <p:grpSpPr>
          <a:xfrm>
            <a:off x="6726015" y="1539500"/>
            <a:ext cx="887759" cy="400957"/>
            <a:chOff x="8448861" y="1079077"/>
            <a:chExt cx="1092626" cy="493486"/>
          </a:xfrm>
        </p:grpSpPr>
        <p:sp>
          <p:nvSpPr>
            <p:cNvPr id="12" name="Inhaltsplatzhalter 6"/>
            <p:cNvSpPr txBox="1">
              <a:spLocks/>
            </p:cNvSpPr>
            <p:nvPr/>
          </p:nvSpPr>
          <p:spPr>
            <a:xfrm>
              <a:off x="8884317" y="1214428"/>
              <a:ext cx="657170" cy="232739"/>
            </a:xfrm>
            <a:prstGeom prst="rect">
              <a:avLst/>
            </a:prstGeom>
          </p:spPr>
          <p:txBody>
            <a:bodyPr vert="horz" lIns="0" tIns="0" rIns="0" bIns="0" rtlCol="0">
              <a:normAutofit lnSpcReduction="10000"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3200" kern="1200" spc="100">
                  <a:solidFill>
                    <a:srgbClr val="6B8CAB"/>
                  </a:solidFill>
                  <a:latin typeface="Arial"/>
                  <a:ea typeface="+mn-ea"/>
                  <a:cs typeface="Arial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 spc="100">
                  <a:solidFill>
                    <a:srgbClr val="6B8CAB"/>
                  </a:solidFill>
                  <a:latin typeface="Arial"/>
                  <a:ea typeface="+mn-ea"/>
                  <a:cs typeface="Arial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 spc="100">
                  <a:solidFill>
                    <a:srgbClr val="6B8CAB"/>
                  </a:solidFill>
                  <a:latin typeface="Arial"/>
                  <a:ea typeface="+mn-ea"/>
                  <a:cs typeface="Arial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 spc="100">
                  <a:solidFill>
                    <a:srgbClr val="6B8CAB"/>
                  </a:solidFill>
                  <a:latin typeface="Arial"/>
                  <a:ea typeface="+mn-ea"/>
                  <a:cs typeface="Arial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 spc="100">
                  <a:solidFill>
                    <a:srgbClr val="6B8CAB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de-DE" sz="1300" spc="41" dirty="0" err="1">
                  <a:solidFill>
                    <a:srgbClr val="41719C"/>
                  </a:solidFill>
                  <a:latin typeface="Source Sans Pro" charset="0"/>
                  <a:ea typeface="Source Sans Pro" charset="0"/>
                  <a:cs typeface="Source Sans Pro" charset="0"/>
                </a:rPr>
                <a:t>input</a:t>
              </a:r>
              <a:endParaRPr lang="de-DE" sz="813" spc="4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endParaRPr>
            </a:p>
          </p:txBody>
        </p:sp>
        <p:cxnSp>
          <p:nvCxnSpPr>
            <p:cNvPr id="13" name="Gerade Verbindung 10"/>
            <p:cNvCxnSpPr/>
            <p:nvPr/>
          </p:nvCxnSpPr>
          <p:spPr>
            <a:xfrm flipV="1">
              <a:off x="8659078" y="1079077"/>
              <a:ext cx="0" cy="493486"/>
            </a:xfrm>
            <a:prstGeom prst="line">
              <a:avLst/>
            </a:prstGeom>
            <a:ln w="16510">
              <a:solidFill>
                <a:srgbClr val="41719C"/>
              </a:solidFill>
              <a:prstDash val="sysDash"/>
              <a:beve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 Verbindung 10"/>
            <p:cNvCxnSpPr/>
            <p:nvPr/>
          </p:nvCxnSpPr>
          <p:spPr>
            <a:xfrm flipH="1">
              <a:off x="8659078" y="1325820"/>
              <a:ext cx="162245" cy="0"/>
            </a:xfrm>
            <a:prstGeom prst="line">
              <a:avLst/>
            </a:prstGeom>
            <a:ln w="16510">
              <a:solidFill>
                <a:srgbClr val="41719C"/>
              </a:solidFill>
              <a:prstDash val="sysDash"/>
              <a:beve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 Verbindung 10"/>
            <p:cNvCxnSpPr/>
            <p:nvPr/>
          </p:nvCxnSpPr>
          <p:spPr>
            <a:xfrm flipH="1">
              <a:off x="8448861" y="1079077"/>
              <a:ext cx="210218" cy="0"/>
            </a:xfrm>
            <a:prstGeom prst="line">
              <a:avLst/>
            </a:prstGeom>
            <a:ln w="16510">
              <a:solidFill>
                <a:srgbClr val="41719C"/>
              </a:solidFill>
              <a:prstDash val="sysDash"/>
              <a:beve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0"/>
            <p:cNvCxnSpPr/>
            <p:nvPr/>
          </p:nvCxnSpPr>
          <p:spPr>
            <a:xfrm flipH="1">
              <a:off x="8448862" y="1572563"/>
              <a:ext cx="210216" cy="0"/>
            </a:xfrm>
            <a:prstGeom prst="line">
              <a:avLst/>
            </a:prstGeom>
            <a:ln w="16510">
              <a:solidFill>
                <a:srgbClr val="41719C"/>
              </a:solidFill>
              <a:prstDash val="sysDash"/>
              <a:beve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uppierung 2"/>
          <p:cNvGrpSpPr/>
          <p:nvPr/>
        </p:nvGrpSpPr>
        <p:grpSpPr>
          <a:xfrm>
            <a:off x="3340465" y="1461379"/>
            <a:ext cx="3225072" cy="548587"/>
            <a:chOff x="3676807" y="1007312"/>
            <a:chExt cx="3969319" cy="675184"/>
          </a:xfrm>
        </p:grpSpPr>
        <p:pic>
          <p:nvPicPr>
            <p:cNvPr id="10" name="Bild 9"/>
            <p:cNvPicPr>
              <a:picLocks noChangeAspect="1"/>
            </p:cNvPicPr>
            <p:nvPr/>
          </p:nvPicPr>
          <p:blipFill rotWithShape="1">
            <a:blip r:embed="rId3"/>
            <a:srcRect b="81842"/>
            <a:stretch/>
          </p:blipFill>
          <p:spPr>
            <a:xfrm>
              <a:off x="3676807" y="1007312"/>
              <a:ext cx="3969319" cy="675184"/>
            </a:xfrm>
            <a:prstGeom prst="rect">
              <a:avLst/>
            </a:prstGeom>
          </p:spPr>
        </p:pic>
        <p:sp>
          <p:nvSpPr>
            <p:cNvPr id="11" name="Rechteck 10"/>
            <p:cNvSpPr/>
            <p:nvPr/>
          </p:nvSpPr>
          <p:spPr>
            <a:xfrm>
              <a:off x="3841109" y="1159751"/>
              <a:ext cx="856343" cy="333660"/>
            </a:xfrm>
            <a:prstGeom prst="rect">
              <a:avLst/>
            </a:prstGeom>
            <a:noFill/>
            <a:ln w="15240">
              <a:solidFill>
                <a:srgbClr val="EF7D1D"/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63"/>
            </a:p>
          </p:txBody>
        </p:sp>
      </p:grpSp>
      <p:sp>
        <p:nvSpPr>
          <p:cNvPr id="21" name="Inhaltsplatzhalter 6"/>
          <p:cNvSpPr txBox="1">
            <a:spLocks/>
          </p:cNvSpPr>
          <p:nvPr/>
        </p:nvSpPr>
        <p:spPr>
          <a:xfrm>
            <a:off x="2405071" y="1604728"/>
            <a:ext cx="830309" cy="27858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300" spc="4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Zustand!</a:t>
            </a:r>
            <a:endParaRPr lang="de-DE" sz="813" spc="4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cxnSp>
        <p:nvCxnSpPr>
          <p:cNvPr id="23" name="Gerade Verbindung 10"/>
          <p:cNvCxnSpPr/>
          <p:nvPr/>
        </p:nvCxnSpPr>
        <p:spPr>
          <a:xfrm flipH="1">
            <a:off x="3130296" y="1707888"/>
            <a:ext cx="349188" cy="0"/>
          </a:xfrm>
          <a:prstGeom prst="line">
            <a:avLst/>
          </a:prstGeom>
          <a:ln w="16510">
            <a:solidFill>
              <a:srgbClr val="EF7D1D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feld 28"/>
          <p:cNvSpPr txBox="1"/>
          <p:nvPr/>
        </p:nvSpPr>
        <p:spPr>
          <a:xfrm>
            <a:off x="2922270" y="2264472"/>
            <a:ext cx="6597396" cy="405207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class </a:t>
            </a:r>
            <a:r>
              <a:rPr lang="en-US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PasswordForm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extends </a:t>
            </a:r>
            <a:r>
              <a:rPr lang="en-US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React.Component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{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render() {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return &lt;div&gt;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&lt;input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 value={</a:t>
            </a:r>
            <a:r>
              <a:rPr lang="en-US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this.state.password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 </a:t>
            </a:r>
            <a:r>
              <a:rPr lang="en-US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onChange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={e=&gt;</a:t>
            </a:r>
            <a:r>
              <a:rPr lang="en-US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this.onPasswordChange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</a:t>
            </a:r>
            <a:r>
              <a:rPr lang="en-US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e.target.value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)} 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</a:t>
            </a:r>
            <a:r>
              <a:rPr lang="en-US" sz="1463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/&gt;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en-US" sz="1463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. . .</a:t>
            </a:r>
            <a:endParaRPr lang="en-US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&lt;/div&gt;;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}</a:t>
            </a:r>
          </a:p>
          <a:p>
            <a:pPr>
              <a:lnSpc>
                <a:spcPct val="120000"/>
              </a:lnSpc>
            </a:pPr>
            <a:endParaRPr lang="en-US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</a:t>
            </a:r>
            <a:r>
              <a:rPr lang="en-US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onPasswordChange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</a:t>
            </a:r>
            <a:r>
              <a:rPr lang="en-US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newPassword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) {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</a:t>
            </a:r>
            <a:r>
              <a:rPr lang="en-US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this.</a:t>
            </a:r>
            <a:r>
              <a:rPr lang="en-US" sz="1463" b="1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setState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({password: </a:t>
            </a:r>
            <a:r>
              <a:rPr lang="en-US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newPassword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});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}  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</a:t>
            </a:r>
          </a:p>
        </p:txBody>
      </p:sp>
      <p:cxnSp>
        <p:nvCxnSpPr>
          <p:cNvPr id="38" name="Gerade Verbindung 37"/>
          <p:cNvCxnSpPr/>
          <p:nvPr/>
        </p:nvCxnSpPr>
        <p:spPr>
          <a:xfrm>
            <a:off x="8063484" y="5594907"/>
            <a:ext cx="1557719" cy="0"/>
          </a:xfrm>
          <a:prstGeom prst="line">
            <a:avLst/>
          </a:prstGeom>
          <a:ln w="25400">
            <a:solidFill>
              <a:srgbClr val="EF7D1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 Verbindung 40"/>
          <p:cNvCxnSpPr/>
          <p:nvPr/>
        </p:nvCxnSpPr>
        <p:spPr>
          <a:xfrm>
            <a:off x="9621203" y="2724757"/>
            <a:ext cx="0" cy="2870150"/>
          </a:xfrm>
          <a:prstGeom prst="line">
            <a:avLst/>
          </a:prstGeom>
          <a:ln w="25400">
            <a:solidFill>
              <a:srgbClr val="EF7D1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 Verbindung 45"/>
          <p:cNvCxnSpPr/>
          <p:nvPr/>
        </p:nvCxnSpPr>
        <p:spPr>
          <a:xfrm>
            <a:off x="5655088" y="2713982"/>
            <a:ext cx="3966115" cy="0"/>
          </a:xfrm>
          <a:prstGeom prst="line">
            <a:avLst/>
          </a:prstGeom>
          <a:ln w="25400">
            <a:solidFill>
              <a:srgbClr val="EF7D1D"/>
            </a:solidFill>
            <a:prstDash val="dash"/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8" name="Rechteck 47"/>
          <p:cNvSpPr/>
          <p:nvPr/>
        </p:nvSpPr>
        <p:spPr>
          <a:xfrm>
            <a:off x="8192262" y="2576445"/>
            <a:ext cx="1159860" cy="292388"/>
          </a:xfrm>
          <a:prstGeom prst="rect">
            <a:avLst/>
          </a:prstGeom>
          <a:ln>
            <a:solidFill>
              <a:srgbClr val="EF7D1D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de-DE" sz="1300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Neu rendern</a:t>
            </a:r>
          </a:p>
        </p:txBody>
      </p:sp>
      <p:cxnSp>
        <p:nvCxnSpPr>
          <p:cNvPr id="22" name="Gerade Verbindung 21"/>
          <p:cNvCxnSpPr/>
          <p:nvPr/>
        </p:nvCxnSpPr>
        <p:spPr>
          <a:xfrm>
            <a:off x="5655088" y="3953986"/>
            <a:ext cx="0" cy="1166654"/>
          </a:xfrm>
          <a:prstGeom prst="line">
            <a:avLst/>
          </a:prstGeom>
          <a:ln w="25400">
            <a:solidFill>
              <a:srgbClr val="EF7D1D"/>
            </a:solidFill>
            <a:prstDash val="dash"/>
            <a:headEnd type="none"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4" name="Rechteck 23"/>
          <p:cNvSpPr/>
          <p:nvPr/>
        </p:nvSpPr>
        <p:spPr>
          <a:xfrm>
            <a:off x="5075158" y="4293995"/>
            <a:ext cx="1159860" cy="292388"/>
          </a:xfrm>
          <a:prstGeom prst="rect">
            <a:avLst/>
          </a:prstGeom>
          <a:ln>
            <a:solidFill>
              <a:srgbClr val="EF7D1D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de-DE" sz="13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Event</a:t>
            </a:r>
            <a:endParaRPr lang="de-DE" sz="1300" b="1" dirty="0">
              <a:solidFill>
                <a:srgbClr val="EF7D1D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35" name="Rechteck 34"/>
          <p:cNvSpPr/>
          <p:nvPr/>
        </p:nvSpPr>
        <p:spPr>
          <a:xfrm>
            <a:off x="172497" y="3371134"/>
            <a:ext cx="330146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1. Input mit Wert aus State befüllen</a:t>
            </a:r>
          </a:p>
        </p:txBody>
      </p:sp>
      <p:sp>
        <p:nvSpPr>
          <p:cNvPr id="36" name="Rechteck 35"/>
          <p:cNvSpPr/>
          <p:nvPr/>
        </p:nvSpPr>
        <p:spPr>
          <a:xfrm>
            <a:off x="172497" y="3646209"/>
            <a:ext cx="275967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 smtClean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2a. </a:t>
            </a:r>
            <a:r>
              <a:rPr lang="de-DE" sz="14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Event </a:t>
            </a:r>
            <a:r>
              <a:rPr lang="de-DE" sz="1400" b="1" dirty="0" smtClean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Handler registrieren</a:t>
            </a:r>
            <a:endParaRPr lang="de-DE" sz="14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37" name="Rechteck 36"/>
          <p:cNvSpPr/>
          <p:nvPr/>
        </p:nvSpPr>
        <p:spPr>
          <a:xfrm>
            <a:off x="172497" y="5188936"/>
            <a:ext cx="275967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smtClean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2b. </a:t>
            </a:r>
            <a:r>
              <a:rPr lang="de-DE" sz="14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Event </a:t>
            </a:r>
            <a:r>
              <a:rPr lang="de-DE" sz="1400" b="1" dirty="0" smtClean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Handler</a:t>
            </a:r>
            <a:endParaRPr lang="de-DE" sz="14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39" name="Rechteck 38"/>
          <p:cNvSpPr/>
          <p:nvPr/>
        </p:nvSpPr>
        <p:spPr>
          <a:xfrm>
            <a:off x="172497" y="5486707"/>
            <a:ext cx="275967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3</a:t>
            </a:r>
            <a:r>
              <a:rPr lang="de-DE" sz="1400" b="1" dirty="0" smtClean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. </a:t>
            </a:r>
            <a:r>
              <a:rPr lang="de-DE" sz="14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Zustand neu setzen</a:t>
            </a:r>
          </a:p>
        </p:txBody>
      </p:sp>
    </p:spTree>
    <p:extLst>
      <p:ext uri="{BB962C8B-B14F-4D97-AF65-F5344CB8AC3E}">
        <p14:creationId xmlns:p14="http://schemas.microsoft.com/office/powerpoint/2010/main" val="1436212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React</a:t>
            </a:r>
            <a:r>
              <a:rPr lang="de-DE" dirty="0" smtClean="0"/>
              <a:t>: Uni </a:t>
            </a:r>
            <a:r>
              <a:rPr lang="de-DE" dirty="0" err="1" smtClean="0"/>
              <a:t>directional</a:t>
            </a:r>
            <a:r>
              <a:rPr lang="de-DE" dirty="0" smtClean="0"/>
              <a:t> </a:t>
            </a:r>
            <a:r>
              <a:rPr lang="de-DE" dirty="0" err="1" smtClean="0"/>
              <a:t>dataflow</a:t>
            </a:r>
            <a:endParaRPr lang="de-DE" dirty="0"/>
          </a:p>
        </p:txBody>
      </p:sp>
      <p:sp>
        <p:nvSpPr>
          <p:cNvPr id="2" name="Rechteck 1"/>
          <p:cNvSpPr/>
          <p:nvPr/>
        </p:nvSpPr>
        <p:spPr>
          <a:xfrm>
            <a:off x="838200" y="914043"/>
            <a:ext cx="8978900" cy="56938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class</a:t>
            </a:r>
            <a:r>
              <a:rPr lang="de-DE" sz="1400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400" b="1" dirty="0" err="1">
                <a:solidFill>
                  <a:srgbClr val="57A2C5"/>
                </a:solidFill>
                <a:latin typeface="Source Code Pro Semibold" charset="0"/>
                <a:ea typeface="Source Code Pro Semibold" charset="0"/>
                <a:cs typeface="Source Code Pro Semibold" charset="0"/>
              </a:rPr>
              <a:t>PasswordForm</a:t>
            </a:r>
            <a:r>
              <a:rPr lang="de-DE" sz="1400" dirty="0">
                <a:solidFill>
                  <a:srgbClr val="57A2C5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extends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React.Component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{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</a:t>
            </a:r>
            <a:r>
              <a:rPr lang="de-DE" sz="1400" dirty="0" err="1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onPasswordChange</a:t>
            </a:r>
            <a:r>
              <a:rPr lang="de-DE" sz="1400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</a:t>
            </a:r>
            <a:r>
              <a:rPr lang="de-DE" sz="1400" dirty="0" err="1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newPassword</a:t>
            </a:r>
            <a:r>
              <a:rPr lang="de-DE" sz="1400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) { </a:t>
            </a:r>
            <a:r>
              <a:rPr lang="de-DE" sz="1400" dirty="0" err="1" smtClean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this.setState</a:t>
            </a:r>
            <a:r>
              <a:rPr lang="de-DE" sz="1400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({</a:t>
            </a:r>
            <a:r>
              <a:rPr lang="de-DE" sz="1400" dirty="0" err="1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password</a:t>
            </a:r>
            <a:r>
              <a:rPr lang="de-DE" sz="1400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: </a:t>
            </a:r>
            <a:r>
              <a:rPr lang="de-DE" sz="1400" dirty="0" err="1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newPassword</a:t>
            </a:r>
            <a:r>
              <a:rPr lang="de-DE" sz="1400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); }</a:t>
            </a:r>
            <a:endParaRPr lang="de-DE" sz="1400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</a:t>
            </a:r>
            <a:r>
              <a:rPr lang="de-DE" sz="1400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. . .</a:t>
            </a:r>
            <a:endParaRPr lang="de-DE" sz="1400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</a:t>
            </a:r>
            <a:r>
              <a:rPr lang="de-DE" sz="1400" b="1" dirty="0" err="1">
                <a:solidFill>
                  <a:srgbClr val="EF7D1D"/>
                </a:solidFill>
                <a:latin typeface="Source Code Pro Semibold" charset="0"/>
                <a:ea typeface="Source Code Pro Semibold" charset="0"/>
                <a:cs typeface="Source Code Pro Semibold" charset="0"/>
              </a:rPr>
              <a:t>render</a:t>
            </a:r>
            <a:r>
              <a:rPr lang="de-DE" sz="1400" b="1" dirty="0">
                <a:solidFill>
                  <a:srgbClr val="EF7D1D"/>
                </a:solidFill>
                <a:latin typeface="Source Code Pro Semibold" charset="0"/>
                <a:ea typeface="Source Code Pro Semibold" charset="0"/>
                <a:cs typeface="Source Code Pro Semibold" charset="0"/>
              </a:rPr>
              <a:t>() 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{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</a:t>
            </a:r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const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password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= </a:t>
            </a:r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this.state.password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;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</a:t>
            </a:r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const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checks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= </a:t>
            </a:r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this.checkPassword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</a:t>
            </a:r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password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);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</a:t>
            </a:r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const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failedChecks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= . . .;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</a:t>
            </a:r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const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isValidPassword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= </a:t>
            </a:r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failedChecks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=== 0;</a:t>
            </a:r>
          </a:p>
          <a:p>
            <a:endParaRPr lang="de-DE" sz="1400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</a:t>
            </a:r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return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&lt;div&gt;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&lt;</a:t>
            </a:r>
            <a:r>
              <a:rPr lang="de-DE" sz="1400" b="1" dirty="0" err="1">
                <a:solidFill>
                  <a:srgbClr val="57A2C5"/>
                </a:solidFill>
                <a:latin typeface="Source Code Pro Semibold" charset="0"/>
                <a:ea typeface="Source Code Pro Semibold" charset="0"/>
                <a:cs typeface="Source Code Pro Semibold" charset="0"/>
              </a:rPr>
              <a:t>input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type='</a:t>
            </a:r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password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'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       </a:t>
            </a:r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value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={</a:t>
            </a:r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password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       </a:t>
            </a:r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onChange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={</a:t>
            </a:r>
            <a:r>
              <a:rPr lang="de-DE" sz="1400" b="1" dirty="0" err="1">
                <a:solidFill>
                  <a:srgbClr val="EF7D1D"/>
                </a:solidFill>
                <a:latin typeface="Source Code Pro Semibold" charset="0"/>
                <a:ea typeface="Source Code Pro Semibold" charset="0"/>
                <a:cs typeface="Source Code Pro Semibold" charset="0"/>
              </a:rPr>
              <a:t>event</a:t>
            </a:r>
            <a:r>
              <a:rPr lang="de-DE" sz="1400" b="1" dirty="0">
                <a:solidFill>
                  <a:srgbClr val="EF7D1D"/>
                </a:solidFill>
                <a:latin typeface="Source Code Pro Semibold" charset="0"/>
                <a:ea typeface="Source Code Pro Semibold" charset="0"/>
                <a:cs typeface="Source Code Pro Semibold" charset="0"/>
              </a:rPr>
              <a:t> =&gt; </a:t>
            </a:r>
            <a:r>
              <a:rPr lang="de-DE" sz="1400" b="1" dirty="0" err="1" smtClean="0">
                <a:solidFill>
                  <a:srgbClr val="EF7D1D"/>
                </a:solidFill>
                <a:latin typeface="Source Code Pro Semibold" charset="0"/>
                <a:ea typeface="Source Code Pro Semibold" charset="0"/>
                <a:cs typeface="Source Code Pro Semibold" charset="0"/>
              </a:rPr>
              <a:t>this.onPasswordChange</a:t>
            </a:r>
            <a:r>
              <a:rPr lang="de-DE" sz="1400" b="1" dirty="0" smtClean="0">
                <a:solidFill>
                  <a:srgbClr val="EF7D1D"/>
                </a:solidFill>
                <a:latin typeface="Source Code Pro Semibold" charset="0"/>
                <a:ea typeface="Source Code Pro Semibold" charset="0"/>
                <a:cs typeface="Source Code Pro Semibold" charset="0"/>
              </a:rPr>
              <a:t>(</a:t>
            </a:r>
            <a:r>
              <a:rPr lang="de-DE" sz="1400" b="1" dirty="0" err="1" smtClean="0">
                <a:solidFill>
                  <a:srgbClr val="EF7D1D"/>
                </a:solidFill>
                <a:latin typeface="Source Code Pro Semibold" charset="0"/>
                <a:ea typeface="Source Code Pro Semibold" charset="0"/>
                <a:cs typeface="Source Code Pro Semibold" charset="0"/>
              </a:rPr>
              <a:t>event.target.value</a:t>
            </a:r>
            <a:r>
              <a:rPr lang="de-DE" sz="1400" b="1" dirty="0">
                <a:solidFill>
                  <a:srgbClr val="EF7D1D"/>
                </a:solidFill>
                <a:latin typeface="Source Code Pro Semibold" charset="0"/>
                <a:ea typeface="Source Code Pro Semibold" charset="0"/>
                <a:cs typeface="Source Code Pro Semibold" charset="0"/>
              </a:rPr>
              <a:t>)} 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/&gt;</a:t>
            </a:r>
          </a:p>
          <a:p>
            <a:endParaRPr lang="de-DE" sz="1400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&lt;</a:t>
            </a:r>
            <a:r>
              <a:rPr lang="de-DE" sz="1400" b="1" dirty="0" err="1">
                <a:solidFill>
                  <a:srgbClr val="57A2C5"/>
                </a:solidFill>
                <a:latin typeface="Source Code Pro Semibold" charset="0"/>
                <a:ea typeface="Source Code Pro Semibold" charset="0"/>
                <a:cs typeface="Source Code Pro Semibold" charset="0"/>
              </a:rPr>
              <a:t>CheckLabelList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checks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={</a:t>
            </a:r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checks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}/&gt;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{</a:t>
            </a:r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failedChecks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&gt; 0 ?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  &lt;div </a:t>
            </a:r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className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='Label'&gt;{</a:t>
            </a:r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failedChecks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 </a:t>
            </a:r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checks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failed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&lt;/div&gt;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  :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  &lt;div </a:t>
            </a:r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className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='Label Label-</a:t>
            </a:r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success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'&gt;All </a:t>
            </a:r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checks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passed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!&lt;/div&gt;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}</a:t>
            </a:r>
          </a:p>
          <a:p>
            <a:endParaRPr lang="de-DE" sz="1400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&lt;</a:t>
            </a:r>
            <a:r>
              <a:rPr lang="de-DE" sz="1400" b="1" dirty="0">
                <a:solidFill>
                  <a:srgbClr val="57A2C5"/>
                </a:solidFill>
                <a:latin typeface="Source Code Pro Semibold" charset="0"/>
                <a:ea typeface="Source Code Pro Semibold" charset="0"/>
                <a:cs typeface="Source Code Pro Semibold" charset="0"/>
              </a:rPr>
              <a:t>Button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label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='Set Password' </a:t>
            </a:r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enabled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={</a:t>
            </a:r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isValidPassword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 /&gt;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&lt;/div&gt;;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}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</a:t>
            </a:r>
          </a:p>
        </p:txBody>
      </p:sp>
      <p:sp>
        <p:nvSpPr>
          <p:cNvPr id="4" name="Rechteck 3"/>
          <p:cNvSpPr/>
          <p:nvPr/>
        </p:nvSpPr>
        <p:spPr>
          <a:xfrm>
            <a:off x="838200" y="914043"/>
            <a:ext cx="8394700" cy="5693866"/>
          </a:xfrm>
          <a:prstGeom prst="rect">
            <a:avLst/>
          </a:prstGeom>
          <a:solidFill>
            <a:srgbClr val="D4EBE9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4938" y="1091842"/>
            <a:ext cx="7164512" cy="4813657"/>
          </a:xfrm>
          <a:prstGeom prst="rect">
            <a:avLst/>
          </a:prstGeom>
        </p:spPr>
      </p:pic>
      <p:sp>
        <p:nvSpPr>
          <p:cNvPr id="3" name="Textfeld 2"/>
          <p:cNvSpPr txBox="1"/>
          <p:nvPr/>
        </p:nvSpPr>
        <p:spPr>
          <a:xfrm>
            <a:off x="0" y="6134100"/>
            <a:ext cx="9906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800" b="1" dirty="0" smtClean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RESPOND TO EVENTS &amp; RENDER UI</a:t>
            </a:r>
            <a:endParaRPr lang="de-DE" sz="28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6338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Virtual DOM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666" y="412122"/>
            <a:ext cx="9116668" cy="1995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161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Zugriff auf </a:t>
            </a:r>
            <a:r>
              <a:rPr lang="de-DE" smtClean="0"/>
              <a:t>native DOM Elemente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666" y="412122"/>
            <a:ext cx="9116668" cy="1995957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1654302" y="2887238"/>
            <a:ext cx="6597396" cy="270138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class </a:t>
            </a:r>
            <a:r>
              <a:rPr lang="en-US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PasswordForm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extends </a:t>
            </a:r>
            <a:r>
              <a:rPr lang="en-US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React.Component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{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render() {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return &lt;div&gt;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&lt;</a:t>
            </a:r>
            <a:r>
              <a:rPr lang="en-US" sz="1463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input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en-US" sz="1463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</a:t>
            </a:r>
            <a:r>
              <a:rPr lang="en-US" sz="1463" dirty="0" smtClean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ref={ </a:t>
            </a:r>
            <a:r>
              <a:rPr lang="en-US" sz="1463" dirty="0" err="1" smtClean="0">
                <a:solidFill>
                  <a:srgbClr val="C00000"/>
                </a:solidFill>
                <a:latin typeface="Source Code Pro" charset="0"/>
                <a:ea typeface="Source Code Pro" charset="0"/>
                <a:cs typeface="Source Code Pro" charset="0"/>
              </a:rPr>
              <a:t>domNode</a:t>
            </a:r>
            <a:r>
              <a:rPr lang="en-US" sz="1463" dirty="0" smtClean="0">
                <a:solidFill>
                  <a:srgbClr val="C00000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en-US" sz="1463" dirty="0" smtClean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=&gt; </a:t>
            </a:r>
            <a:r>
              <a:rPr lang="en-US" sz="1463" dirty="0" err="1" smtClean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this.inputNode</a:t>
            </a:r>
            <a:r>
              <a:rPr lang="en-US" sz="1463" dirty="0" smtClean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 = </a:t>
            </a:r>
            <a:r>
              <a:rPr lang="en-US" sz="1463" dirty="0" err="1" smtClean="0">
                <a:solidFill>
                  <a:srgbClr val="C00000"/>
                </a:solidFill>
                <a:latin typeface="Source Code Pro" charset="0"/>
                <a:ea typeface="Source Code Pro" charset="0"/>
                <a:cs typeface="Source Code Pro" charset="0"/>
              </a:rPr>
              <a:t>domNode</a:t>
            </a:r>
            <a:r>
              <a:rPr lang="en-US" sz="1463" dirty="0" smtClean="0">
                <a:solidFill>
                  <a:srgbClr val="C00000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en-US" sz="1463" dirty="0" smtClean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}</a:t>
            </a:r>
            <a:endParaRPr lang="en-US" sz="1463" dirty="0">
              <a:solidFill>
                <a:srgbClr val="EF7D1D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 </a:t>
            </a:r>
            <a:r>
              <a:rPr lang="en-US" sz="1463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. . . </a:t>
            </a:r>
            <a:endParaRPr lang="en-US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</a:t>
            </a:r>
            <a:r>
              <a:rPr lang="en-US" sz="1463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/&gt;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en-US" sz="1463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&lt;/div&gt;;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}</a:t>
            </a:r>
          </a:p>
          <a:p>
            <a:pPr>
              <a:lnSpc>
                <a:spcPct val="120000"/>
              </a:lnSpc>
            </a:pPr>
            <a:r>
              <a:rPr lang="en-US" sz="1463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</a:t>
            </a:r>
            <a:endParaRPr lang="en-US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</p:txBody>
      </p:sp>
      <p:cxnSp>
        <p:nvCxnSpPr>
          <p:cNvPr id="6" name="Gekrümmte Verbindung 5"/>
          <p:cNvCxnSpPr/>
          <p:nvPr/>
        </p:nvCxnSpPr>
        <p:spPr>
          <a:xfrm rot="5400000">
            <a:off x="6295939" y="2049570"/>
            <a:ext cx="1944710" cy="1631959"/>
          </a:xfrm>
          <a:prstGeom prst="curvedConnector3">
            <a:avLst>
              <a:gd name="adj1" fmla="val 50000"/>
            </a:avLst>
          </a:prstGeom>
          <a:ln w="38100">
            <a:solidFill>
              <a:srgbClr val="EF7D1D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3889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Kommunikation</a:t>
            </a:r>
            <a:endParaRPr lang="de-DE" dirty="0"/>
          </a:p>
        </p:txBody>
      </p:sp>
      <p:sp>
        <p:nvSpPr>
          <p:cNvPr id="8" name="Textfeld 7"/>
          <p:cNvSpPr txBox="1"/>
          <p:nvPr/>
        </p:nvSpPr>
        <p:spPr>
          <a:xfrm>
            <a:off x="228958" y="5636449"/>
            <a:ext cx="9499600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Kommunikation zwischen Komponenten: </a:t>
            </a:r>
            <a:r>
              <a:rPr lang="de-DE" sz="2400" dirty="0" err="1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Callbacks</a:t>
            </a:r>
            <a:endParaRPr lang="de-DE" sz="2400" b="1" dirty="0">
              <a:solidFill>
                <a:srgbClr val="EF7D1D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3197" y="1383853"/>
            <a:ext cx="7439606" cy="3886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721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1895111" y="3776122"/>
            <a:ext cx="6115778" cy="224676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9600" b="1" dirty="0" err="1" smtClean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TypeScript</a:t>
            </a:r>
            <a:endParaRPr lang="de-DE" sz="9600" b="1" dirty="0" smtClean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4400" b="1" dirty="0" err="1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by</a:t>
            </a:r>
            <a:r>
              <a:rPr lang="de-DE" sz="4400" b="1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4400" b="1" dirty="0" err="1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Example</a:t>
            </a:r>
            <a:endParaRPr lang="de-DE" sz="8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Password Form</a:t>
            </a:r>
            <a:endParaRPr lang="de-DE" dirty="0"/>
          </a:p>
        </p:txBody>
      </p:sp>
      <p:pic>
        <p:nvPicPr>
          <p:cNvPr id="2" name="Bild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3566" y="227604"/>
            <a:ext cx="3298869" cy="3322832"/>
          </a:xfrm>
          <a:prstGeom prst="rect">
            <a:avLst/>
          </a:prstGeom>
        </p:spPr>
      </p:pic>
      <p:sp>
        <p:nvSpPr>
          <p:cNvPr id="6" name="Rechteck 5"/>
          <p:cNvSpPr/>
          <p:nvPr/>
        </p:nvSpPr>
        <p:spPr>
          <a:xfrm>
            <a:off x="3552624" y="896965"/>
            <a:ext cx="2783782" cy="2528815"/>
          </a:xfrm>
          <a:prstGeom prst="rect">
            <a:avLst/>
          </a:prstGeom>
          <a:noFill/>
          <a:ln w="34925">
            <a:solidFill>
              <a:srgbClr val="EF7D1D"/>
            </a:solidFill>
            <a:prstDash val="sysDash"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Inhaltsplatzhalter 6"/>
          <p:cNvSpPr txBox="1">
            <a:spLocks/>
          </p:cNvSpPr>
          <p:nvPr/>
        </p:nvSpPr>
        <p:spPr>
          <a:xfrm>
            <a:off x="873269" y="1946126"/>
            <a:ext cx="1919567" cy="34431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de-DE" sz="1600" b="1" spc="41" dirty="0" err="1">
                <a:solidFill>
                  <a:srgbClr val="41719C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PasswordForm</a:t>
            </a:r>
            <a:endParaRPr lang="de-DE" sz="1600" b="1" spc="41" dirty="0">
              <a:solidFill>
                <a:srgbClr val="41719C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cxnSp>
        <p:nvCxnSpPr>
          <p:cNvPr id="8" name="Gerade Verbindung 10"/>
          <p:cNvCxnSpPr/>
          <p:nvPr/>
        </p:nvCxnSpPr>
        <p:spPr>
          <a:xfrm flipH="1">
            <a:off x="2884868" y="2085576"/>
            <a:ext cx="635421" cy="0"/>
          </a:xfrm>
          <a:prstGeom prst="line">
            <a:avLst/>
          </a:prstGeom>
          <a:ln w="31750">
            <a:solidFill>
              <a:srgbClr val="EF7D1D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2752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80" dirty="0" smtClean="0"/>
              <a:t>HTTPS://NILSHARTMANN.NET | @</a:t>
            </a:r>
            <a:r>
              <a:rPr lang="de-DE" spc="80" dirty="0" err="1" smtClean="0"/>
              <a:t>nilshartmann</a:t>
            </a:r>
            <a:endParaRPr lang="de-DE" spc="80" dirty="0"/>
          </a:p>
        </p:txBody>
      </p:sp>
      <p:sp>
        <p:nvSpPr>
          <p:cNvPr id="3" name="Rechteck 2"/>
          <p:cNvSpPr/>
          <p:nvPr/>
        </p:nvSpPr>
        <p:spPr>
          <a:xfrm>
            <a:off x="1154048" y="1029940"/>
            <a:ext cx="759790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54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Vielen Dank!</a:t>
            </a:r>
            <a:endParaRPr lang="de-DE" sz="5400" b="1" dirty="0">
              <a:solidFill>
                <a:srgbClr val="EF7D1D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1089604" y="3337398"/>
            <a:ext cx="7726794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6600" b="1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Fragen?</a:t>
            </a:r>
            <a:endParaRPr lang="de-DE" sz="166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6" name="Rechteck 5"/>
          <p:cNvSpPr/>
          <p:nvPr/>
        </p:nvSpPr>
        <p:spPr>
          <a:xfrm>
            <a:off x="3461727" y="1836717"/>
            <a:ext cx="298254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de-DE" sz="2000" b="1" dirty="0">
                <a:solidFill>
                  <a:srgbClr val="025249"/>
                </a:solidFill>
              </a:rPr>
              <a:t>http://</a:t>
            </a:r>
            <a:r>
              <a:rPr lang="de-DE" sz="2000" b="1" dirty="0" err="1">
                <a:solidFill>
                  <a:srgbClr val="025249"/>
                </a:solidFill>
              </a:rPr>
              <a:t>bit.ly</a:t>
            </a:r>
            <a:r>
              <a:rPr lang="de-DE" sz="2000" b="1" dirty="0">
                <a:solidFill>
                  <a:srgbClr val="025249"/>
                </a:solidFill>
              </a:rPr>
              <a:t>/</a:t>
            </a:r>
            <a:r>
              <a:rPr lang="de-DE" sz="2000" b="1" dirty="0" err="1">
                <a:solidFill>
                  <a:srgbClr val="025249"/>
                </a:solidFill>
              </a:rPr>
              <a:t>bedcon-react</a:t>
            </a:r>
            <a:endParaRPr lang="de-DE" sz="2000" b="1" dirty="0">
              <a:solidFill>
                <a:srgbClr val="02524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1601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Hintergrund: Single </a:t>
            </a:r>
            <a:r>
              <a:rPr lang="de-DE" dirty="0"/>
              <a:t>Page </a:t>
            </a:r>
            <a:r>
              <a:rPr lang="de-DE" dirty="0" err="1" smtClean="0"/>
              <a:t>ApplicationS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5564" y="1453967"/>
            <a:ext cx="3054731" cy="3543034"/>
          </a:xfrm>
          <a:prstGeom prst="rect">
            <a:avLst/>
          </a:prstGeom>
        </p:spPr>
      </p:pic>
      <p:pic>
        <p:nvPicPr>
          <p:cNvPr id="4" name="Bild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705" y="1492604"/>
            <a:ext cx="3084389" cy="3543034"/>
          </a:xfrm>
          <a:prstGeom prst="rect">
            <a:avLst/>
          </a:prstGeom>
        </p:spPr>
      </p:pic>
      <p:sp>
        <p:nvSpPr>
          <p:cNvPr id="8" name="Textfeld 7"/>
          <p:cNvSpPr txBox="1"/>
          <p:nvPr/>
        </p:nvSpPr>
        <p:spPr>
          <a:xfrm>
            <a:off x="685705" y="5190186"/>
            <a:ext cx="3084389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dirty="0" smtClean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Klassische Webanwendung</a:t>
            </a:r>
          </a:p>
          <a:p>
            <a:pPr marL="285750" indent="-285750">
              <a:lnSpc>
                <a:spcPct val="12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JSP, </a:t>
            </a:r>
            <a:r>
              <a:rPr lang="de-DE" sz="2000" dirty="0" err="1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Thymeleaf</a:t>
            </a:r>
            <a:r>
              <a:rPr lang="de-DE" sz="2000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JSF</a:t>
            </a:r>
          </a:p>
          <a:p>
            <a:pPr marL="285750" indent="-285750">
              <a:lnSpc>
                <a:spcPct val="120000"/>
              </a:lnSpc>
              <a:buFont typeface="Arial" charset="0"/>
              <a:buChar char="•"/>
            </a:pPr>
            <a:r>
              <a:rPr lang="de-DE" sz="2000" dirty="0" err="1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jQuery</a:t>
            </a:r>
            <a:endParaRPr lang="de-DE" sz="2000" dirty="0" smtClean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85750" indent="-285750">
              <a:buFontTx/>
              <a:buChar char="-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6165564" y="5190186"/>
            <a:ext cx="3054731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smtClean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Single Page </a:t>
            </a:r>
            <a:r>
              <a:rPr lang="de-DE" sz="2000" b="1" dirty="0" err="1" smtClean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Application</a:t>
            </a:r>
            <a:endParaRPr lang="de-DE" sz="2000" b="1" dirty="0" smtClean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85750" indent="-285750">
              <a:lnSpc>
                <a:spcPct val="12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REST API</a:t>
            </a:r>
          </a:p>
          <a:p>
            <a:pPr marL="285750" indent="-285750">
              <a:lnSpc>
                <a:spcPct val="120000"/>
              </a:lnSpc>
              <a:buFont typeface="Arial" charset="0"/>
              <a:buChar char="•"/>
            </a:pPr>
            <a:r>
              <a:rPr lang="de-DE" sz="2000" dirty="0" err="1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2000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Angular, </a:t>
            </a:r>
            <a:r>
              <a:rPr lang="de-DE" sz="2000" dirty="0" err="1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Vue</a:t>
            </a:r>
            <a:endParaRPr lang="de-DE" sz="2000" dirty="0" smtClean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85750" indent="-285750">
              <a:lnSpc>
                <a:spcPct val="120000"/>
              </a:lnSpc>
              <a:buFont typeface="Arial" charset="0"/>
              <a:buChar char="•"/>
            </a:pPr>
            <a:endParaRPr lang="de-DE" sz="2000" dirty="0" smtClean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85750" indent="-285750">
              <a:buFontTx/>
              <a:buChar char="-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2238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2430514" y="3342358"/>
            <a:ext cx="5044971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1300" b="1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Anhang</a:t>
            </a:r>
            <a:endParaRPr lang="de-DE" sz="20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1534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1154049" y="1755712"/>
            <a:ext cx="7597902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39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"JavaScript </a:t>
            </a:r>
            <a:r>
              <a:rPr lang="de-DE" sz="3900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that</a:t>
            </a:r>
            <a:r>
              <a:rPr lang="de-DE" sz="39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</a:t>
            </a:r>
            <a:r>
              <a:rPr lang="de-DE" sz="3900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scales</a:t>
            </a:r>
            <a:r>
              <a:rPr lang="de-DE" sz="39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"</a:t>
            </a:r>
            <a:endParaRPr lang="de-DE" sz="3900" b="1" dirty="0">
              <a:solidFill>
                <a:srgbClr val="EF7D1D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1584604" y="3342358"/>
            <a:ext cx="7167347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1300" b="1" dirty="0" err="1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TypeScript</a:t>
            </a:r>
            <a:endParaRPr lang="de-DE" sz="20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http</a:t>
            </a:r>
            <a:r>
              <a:rPr lang="de-DE" dirty="0"/>
              <a:t>://</a:t>
            </a:r>
            <a:r>
              <a:rPr lang="de-DE" dirty="0" err="1"/>
              <a:t>www.typescriptlang.org</a:t>
            </a:r>
            <a:r>
              <a:rPr lang="de-DE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47518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Hintergrund: </a:t>
            </a:r>
            <a:r>
              <a:rPr lang="de-DE" dirty="0" err="1" smtClean="0"/>
              <a:t>TypeScript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203200" y="1268793"/>
            <a:ext cx="94996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TypeScript</a:t>
            </a:r>
            <a:r>
              <a:rPr lang="de-DE" sz="24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: Obermenge von JavaScript mit Typ-System</a:t>
            </a:r>
          </a:p>
          <a:p>
            <a:pPr marL="285750" indent="-285750">
              <a:lnSpc>
                <a:spcPct val="120000"/>
              </a:lnSpc>
              <a:buFont typeface="Arial" charset="0"/>
              <a:buChar char="•"/>
            </a:pPr>
            <a:r>
              <a:rPr lang="de-DE" sz="2400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Gültiger JavaScript-Code auch gültiger </a:t>
            </a:r>
            <a:r>
              <a:rPr lang="de-DE" sz="2400" dirty="0" err="1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TypeScript</a:t>
            </a:r>
            <a:r>
              <a:rPr lang="de-DE" sz="2400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-Code</a:t>
            </a:r>
          </a:p>
          <a:p>
            <a:pPr marL="285750" indent="-285750">
              <a:lnSpc>
                <a:spcPct val="120000"/>
              </a:lnSpc>
              <a:buFont typeface="Arial" charset="0"/>
              <a:buChar char="•"/>
            </a:pPr>
            <a:r>
              <a:rPr lang="de-DE" sz="2400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Compiler übersetzt </a:t>
            </a:r>
            <a:r>
              <a:rPr lang="de-DE" sz="2400" dirty="0" err="1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TypeScript</a:t>
            </a:r>
            <a:r>
              <a:rPr lang="de-DE" sz="2400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in JavaScript-Code</a:t>
            </a:r>
          </a:p>
          <a:p>
            <a:pPr marL="742950" lvl="1" indent="-285750">
              <a:lnSpc>
                <a:spcPct val="120000"/>
              </a:lnSpc>
              <a:buFont typeface="Arial" charset="0"/>
              <a:buChar char="•"/>
            </a:pPr>
            <a:r>
              <a:rPr lang="de-DE" sz="2400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Unterstützt auch JSX</a:t>
            </a:r>
          </a:p>
          <a:p>
            <a:pPr marL="742950" lvl="1" indent="-28575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Sehr guter IDE Support 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z.B. IDEA, </a:t>
            </a:r>
            <a:r>
              <a:rPr lang="de-DE" sz="2400" dirty="0" err="1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Eclipse</a:t>
            </a:r>
            <a:r>
              <a:rPr lang="de-DE" sz="2400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VS Code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 smtClean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400" dirty="0"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400" dirty="0"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 rotWithShape="1">
          <a:blip r:embed="rId2"/>
          <a:srcRect l="18996"/>
          <a:stretch/>
        </p:blipFill>
        <p:spPr>
          <a:xfrm>
            <a:off x="4697928" y="3337440"/>
            <a:ext cx="4845318" cy="3066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616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Typescript</a:t>
            </a:r>
            <a:r>
              <a:rPr lang="de-DE" dirty="0" smtClean="0"/>
              <a:t> - Syntax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203200" y="1268793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smtClean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Typen verwenden</a:t>
            </a:r>
          </a:p>
        </p:txBody>
      </p:sp>
      <p:sp>
        <p:nvSpPr>
          <p:cNvPr id="4" name="Textfeld 3"/>
          <p:cNvSpPr txBox="1"/>
          <p:nvPr/>
        </p:nvSpPr>
        <p:spPr>
          <a:xfrm>
            <a:off x="320736" y="1929621"/>
            <a:ext cx="9279032" cy="13506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63" b="1" dirty="0" err="1" smtClean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Variablen</a:t>
            </a:r>
            <a:endParaRPr lang="en-US" sz="1463" b="1" dirty="0" smtClean="0">
              <a:solidFill>
                <a:srgbClr val="EF7D1D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pPr>
              <a:lnSpc>
                <a:spcPct val="120000"/>
              </a:lnSpc>
            </a:pPr>
            <a:r>
              <a:rPr lang="en-US" sz="1463" dirty="0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let </a:t>
            </a:r>
            <a:r>
              <a:rPr lang="en-US" sz="1463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foo: </a:t>
            </a:r>
            <a:r>
              <a:rPr lang="en-US" sz="1463" dirty="0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string; // </a:t>
            </a:r>
            <a:r>
              <a:rPr lang="en-US" sz="1463" dirty="0" err="1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eingebaute</a:t>
            </a:r>
            <a:r>
              <a:rPr lang="en-US" sz="1463" dirty="0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en-US" sz="1463" dirty="0" err="1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Typen</a:t>
            </a:r>
            <a:r>
              <a:rPr lang="en-US" sz="1463" dirty="0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en-US" sz="1463" dirty="0" err="1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z.B</a:t>
            </a:r>
            <a:r>
              <a:rPr lang="en-US" sz="1463" dirty="0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string, number, </a:t>
            </a:r>
            <a:r>
              <a:rPr lang="en-US" sz="1463" dirty="0" err="1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boolean</a:t>
            </a:r>
            <a:endParaRPr lang="en-US" sz="1463" dirty="0" smtClean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pPr>
              <a:lnSpc>
                <a:spcPct val="120000"/>
              </a:lnSpc>
            </a:pPr>
            <a:r>
              <a:rPr lang="en-US" sz="1463" dirty="0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foo </a:t>
            </a:r>
            <a:r>
              <a:rPr lang="en-US" sz="1463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= </a:t>
            </a:r>
            <a:r>
              <a:rPr lang="en-US" sz="1463" dirty="0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"</a:t>
            </a:r>
            <a:r>
              <a:rPr lang="en-US" sz="1463" dirty="0" err="1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yo</a:t>
            </a:r>
            <a:r>
              <a:rPr lang="en-US" sz="1463" dirty="0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";</a:t>
            </a:r>
          </a:p>
          <a:p>
            <a:pPr>
              <a:lnSpc>
                <a:spcPct val="120000"/>
              </a:lnSpc>
            </a:pPr>
            <a:r>
              <a:rPr lang="en-US" sz="1463" dirty="0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foo </a:t>
            </a:r>
            <a:r>
              <a:rPr lang="en-US" sz="1463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= </a:t>
            </a:r>
            <a:r>
              <a:rPr lang="en-US" sz="1463" dirty="0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10; </a:t>
            </a:r>
            <a:r>
              <a:rPr lang="en-US" sz="1463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// </a:t>
            </a:r>
            <a:r>
              <a:rPr lang="en-US" sz="1463" dirty="0" err="1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Fehler</a:t>
            </a:r>
            <a:r>
              <a:rPr lang="en-US" sz="1463" dirty="0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Type 'number' </a:t>
            </a:r>
            <a:r>
              <a:rPr lang="en-US" sz="1463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is not assignable to type </a:t>
            </a:r>
            <a:r>
              <a:rPr lang="en-US" sz="1463" dirty="0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'string'</a:t>
            </a:r>
          </a:p>
          <a:p>
            <a:pPr>
              <a:lnSpc>
                <a:spcPct val="120000"/>
              </a:lnSpc>
            </a:pPr>
            <a:endParaRPr lang="en-US" sz="1463" b="1" dirty="0" smtClean="0">
              <a:solidFill>
                <a:srgbClr val="EF7D1D"/>
              </a:solidFill>
              <a:latin typeface="Source Code Pro" charset="0"/>
              <a:ea typeface="Source Code Pro" charset="0"/>
              <a:cs typeface="Source Code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8436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Typescript</a:t>
            </a:r>
            <a:r>
              <a:rPr lang="de-DE" dirty="0" smtClean="0"/>
              <a:t> - Syntax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203200" y="1268793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smtClean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Typen verwenden</a:t>
            </a:r>
          </a:p>
        </p:txBody>
      </p:sp>
      <p:sp>
        <p:nvSpPr>
          <p:cNvPr id="4" name="Textfeld 3"/>
          <p:cNvSpPr txBox="1"/>
          <p:nvPr/>
        </p:nvSpPr>
        <p:spPr>
          <a:xfrm>
            <a:off x="320736" y="1929621"/>
            <a:ext cx="9279032" cy="295292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63" b="1" dirty="0" err="1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Variablen</a:t>
            </a:r>
            <a:endParaRPr lang="en-US" sz="1463" b="1" dirty="0" smtClean="0">
              <a:solidFill>
                <a:srgbClr val="36544F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pPr>
              <a:lnSpc>
                <a:spcPct val="120000"/>
              </a:lnSpc>
            </a:pPr>
            <a:r>
              <a:rPr lang="en-US" sz="1463" dirty="0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let </a:t>
            </a:r>
            <a:r>
              <a:rPr lang="en-US" sz="1463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foo: </a:t>
            </a:r>
            <a:r>
              <a:rPr lang="en-US" sz="1463" dirty="0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string; // </a:t>
            </a:r>
            <a:r>
              <a:rPr lang="en-US" sz="1463" dirty="0" err="1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eingebaute</a:t>
            </a:r>
            <a:r>
              <a:rPr lang="en-US" sz="1463" dirty="0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en-US" sz="1463" dirty="0" err="1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Typen</a:t>
            </a:r>
            <a:r>
              <a:rPr lang="en-US" sz="1463" dirty="0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en-US" sz="1463" dirty="0" err="1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z.B</a:t>
            </a:r>
            <a:r>
              <a:rPr lang="en-US" sz="1463" dirty="0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string, number, </a:t>
            </a:r>
            <a:r>
              <a:rPr lang="en-US" sz="1463" dirty="0" err="1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boolean</a:t>
            </a:r>
            <a:endParaRPr lang="en-US" sz="1463" dirty="0" smtClean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pPr>
              <a:lnSpc>
                <a:spcPct val="120000"/>
              </a:lnSpc>
            </a:pPr>
            <a:endParaRPr lang="en-US" sz="1463" dirty="0" smtClean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pPr>
              <a:lnSpc>
                <a:spcPct val="120000"/>
              </a:lnSpc>
            </a:pPr>
            <a:endParaRPr lang="en-US" sz="1463" b="1" dirty="0" smtClean="0">
              <a:solidFill>
                <a:srgbClr val="EF7D1D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r>
              <a:rPr lang="en-US" sz="1463" b="1" dirty="0" err="1" smtClean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Funktionen</a:t>
            </a:r>
            <a:endParaRPr lang="en-US" sz="1463" b="1" dirty="0" smtClean="0">
              <a:solidFill>
                <a:srgbClr val="EF7D1D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r>
              <a:rPr lang="en-US" sz="1463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function </a:t>
            </a:r>
            <a:r>
              <a:rPr lang="en-US" sz="1463" dirty="0" err="1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sayIt</a:t>
            </a:r>
            <a:r>
              <a:rPr lang="en-US" sz="1463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(what: string) {</a:t>
            </a:r>
          </a:p>
          <a:p>
            <a:pPr>
              <a:lnSpc>
                <a:spcPct val="120000"/>
              </a:lnSpc>
            </a:pPr>
            <a:r>
              <a:rPr lang="en-US" sz="1463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return `Saying: ${what}`; </a:t>
            </a:r>
          </a:p>
          <a:p>
            <a:pPr>
              <a:lnSpc>
                <a:spcPct val="120000"/>
              </a:lnSpc>
            </a:pPr>
            <a:r>
              <a:rPr lang="en-US" sz="1463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</a:t>
            </a:r>
          </a:p>
          <a:p>
            <a:pPr>
              <a:lnSpc>
                <a:spcPct val="120000"/>
              </a:lnSpc>
            </a:pPr>
            <a:r>
              <a:rPr lang="en-US" sz="1463" dirty="0" err="1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sayIt</a:t>
            </a:r>
            <a:r>
              <a:rPr lang="en-US" sz="1463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('Klaus'); // OK</a:t>
            </a:r>
          </a:p>
          <a:p>
            <a:pPr>
              <a:lnSpc>
                <a:spcPct val="120000"/>
              </a:lnSpc>
            </a:pPr>
            <a:r>
              <a:rPr lang="en-US" sz="1463" dirty="0" err="1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sayIt</a:t>
            </a:r>
            <a:r>
              <a:rPr lang="en-US" sz="1463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(10); // </a:t>
            </a:r>
            <a:r>
              <a:rPr lang="en-US" sz="1463" dirty="0" err="1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Fehler</a:t>
            </a:r>
            <a:r>
              <a:rPr lang="en-US" sz="1463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(10 is not a string)</a:t>
            </a:r>
          </a:p>
          <a:p>
            <a:pPr>
              <a:lnSpc>
                <a:spcPct val="120000"/>
              </a:lnSpc>
            </a:pPr>
            <a:endParaRPr lang="en-US" sz="1463" dirty="0" smtClean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5294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Typescript</a:t>
            </a:r>
            <a:r>
              <a:rPr lang="de-DE" dirty="0" smtClean="0"/>
              <a:t> - Syntax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203200" y="1268793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smtClean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Typen verwenden</a:t>
            </a:r>
          </a:p>
        </p:txBody>
      </p:sp>
      <p:sp>
        <p:nvSpPr>
          <p:cNvPr id="4" name="Textfeld 3"/>
          <p:cNvSpPr txBox="1"/>
          <p:nvPr/>
        </p:nvSpPr>
        <p:spPr>
          <a:xfrm>
            <a:off x="320736" y="1929621"/>
            <a:ext cx="9279032" cy="37819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63" b="1" dirty="0" err="1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Variablen</a:t>
            </a:r>
            <a:endParaRPr lang="en-US" sz="1463" b="1" dirty="0" smtClean="0">
              <a:solidFill>
                <a:srgbClr val="36544F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pPr>
              <a:lnSpc>
                <a:spcPct val="120000"/>
              </a:lnSpc>
            </a:pPr>
            <a:r>
              <a:rPr lang="en-US" sz="1463" dirty="0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let </a:t>
            </a:r>
            <a:r>
              <a:rPr lang="en-US" sz="1463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foo: </a:t>
            </a:r>
            <a:r>
              <a:rPr lang="en-US" sz="1463" dirty="0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string; // </a:t>
            </a:r>
            <a:r>
              <a:rPr lang="en-US" sz="1463" dirty="0" err="1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eingebaute</a:t>
            </a:r>
            <a:r>
              <a:rPr lang="en-US" sz="1463" dirty="0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en-US" sz="1463" dirty="0" err="1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Typen</a:t>
            </a:r>
            <a:r>
              <a:rPr lang="en-US" sz="1463" dirty="0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en-US" sz="1463" dirty="0" err="1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z.B</a:t>
            </a:r>
            <a:r>
              <a:rPr lang="en-US" sz="1463" dirty="0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string, number, </a:t>
            </a:r>
            <a:r>
              <a:rPr lang="en-US" sz="1463" dirty="0" err="1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boolean</a:t>
            </a:r>
            <a:endParaRPr lang="en-US" sz="1463" dirty="0" smtClean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pPr>
              <a:lnSpc>
                <a:spcPct val="120000"/>
              </a:lnSpc>
            </a:pPr>
            <a:endParaRPr lang="en-US" sz="1463" b="1" dirty="0" smtClean="0">
              <a:solidFill>
                <a:srgbClr val="EF7D1D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endParaRPr lang="en-US" sz="1463" b="1" dirty="0" smtClean="0">
              <a:solidFill>
                <a:srgbClr val="EF7D1D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r>
              <a:rPr lang="en-US" sz="1463" b="1" dirty="0" err="1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Funktionen</a:t>
            </a:r>
            <a:endParaRPr lang="en-US" sz="1463" b="1" dirty="0">
              <a:solidFill>
                <a:srgbClr val="36544F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function </a:t>
            </a:r>
            <a:r>
              <a:rPr lang="en-US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sayIt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(what: string) {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return `Saying: ${what}`; 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</a:t>
            </a:r>
          </a:p>
          <a:p>
            <a:pPr>
              <a:lnSpc>
                <a:spcPct val="120000"/>
              </a:lnSpc>
            </a:pPr>
            <a:endParaRPr lang="en-US" sz="1463" dirty="0" smtClean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endParaRPr lang="en-US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r>
              <a:rPr lang="en-US" sz="1463" b="1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Angabe</a:t>
            </a:r>
            <a:r>
              <a:rPr lang="en-US" sz="1463" b="1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 von </a:t>
            </a:r>
            <a:r>
              <a:rPr lang="en-US" sz="1463" b="1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Typen</a:t>
            </a:r>
            <a:r>
              <a:rPr lang="en-US" sz="1463" b="1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en-US" sz="1463" b="1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ist</a:t>
            </a:r>
            <a:r>
              <a:rPr lang="en-US" sz="1463" b="1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 optional, </a:t>
            </a:r>
            <a:r>
              <a:rPr lang="en-US" sz="1463" b="1" dirty="0" err="1" smtClean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Typen</a:t>
            </a:r>
            <a:r>
              <a:rPr lang="en-US" sz="1463" b="1" dirty="0" smtClean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en-US" sz="1463" b="1" dirty="0" err="1" smtClean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werden</a:t>
            </a:r>
            <a:r>
              <a:rPr lang="en-US" sz="1463" b="1" dirty="0" smtClean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en-US" sz="1463" b="1" dirty="0" err="1" smtClean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dann</a:t>
            </a:r>
            <a:r>
              <a:rPr lang="en-US" sz="1463" b="1" dirty="0" smtClean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en-US" sz="1463" b="1" dirty="0" err="1" smtClean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abgeleitet</a:t>
            </a:r>
            <a:r>
              <a:rPr lang="en-US" sz="1463" b="1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: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let </a:t>
            </a:r>
            <a:r>
              <a:rPr lang="en-US" sz="1463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result = 7; </a:t>
            </a:r>
            <a:r>
              <a:rPr lang="en-US" sz="1463" dirty="0" err="1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abgeleiteter</a:t>
            </a:r>
            <a:r>
              <a:rPr lang="en-US" sz="1463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en-US" sz="1463" dirty="0" err="1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Typ</a:t>
            </a:r>
            <a:r>
              <a:rPr lang="en-US" sz="1463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: number</a:t>
            </a:r>
          </a:p>
          <a:p>
            <a:pPr>
              <a:lnSpc>
                <a:spcPct val="120000"/>
              </a:lnSpc>
            </a:pPr>
            <a:r>
              <a:rPr lang="en-US" sz="1463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result 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= </a:t>
            </a:r>
            <a:r>
              <a:rPr lang="en-US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sayIt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('Lars') // </a:t>
            </a:r>
            <a:r>
              <a:rPr lang="en-US" sz="1463" dirty="0" err="1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Fehler</a:t>
            </a:r>
            <a:r>
              <a:rPr lang="en-US" sz="1463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(</a:t>
            </a:r>
            <a:r>
              <a:rPr lang="en-US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a</a:t>
            </a:r>
            <a:r>
              <a:rPr lang="en-US" sz="1463" dirty="0" err="1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bgeleiteter</a:t>
            </a:r>
            <a:r>
              <a:rPr lang="en-US" sz="1463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en-US" sz="1463" dirty="0" err="1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Typ</a:t>
            </a:r>
            <a:r>
              <a:rPr lang="en-US" sz="1463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von </a:t>
            </a:r>
            <a:r>
              <a:rPr lang="en-US" sz="1463" b="1" dirty="0" err="1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sayIt</a:t>
            </a:r>
            <a:r>
              <a:rPr lang="en-US" sz="1463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: string)</a:t>
            </a:r>
            <a:endParaRPr lang="en-US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endParaRPr lang="en-US" sz="1463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1619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Typescript</a:t>
            </a:r>
            <a:r>
              <a:rPr lang="de-DE" dirty="0" smtClean="0"/>
              <a:t> - Syntax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203200" y="1268793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smtClean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Eigene Typen definieren</a:t>
            </a:r>
          </a:p>
        </p:txBody>
      </p:sp>
      <p:sp>
        <p:nvSpPr>
          <p:cNvPr id="4" name="Textfeld 3"/>
          <p:cNvSpPr txBox="1"/>
          <p:nvPr/>
        </p:nvSpPr>
        <p:spPr>
          <a:xfrm>
            <a:off x="320736" y="1929621"/>
            <a:ext cx="9279032" cy="189096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63" dirty="0" smtClean="0">
                <a:solidFill>
                  <a:schemeClr val="accent2">
                    <a:lumMod val="75000"/>
                  </a:schemeClr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interface </a:t>
            </a:r>
            <a:r>
              <a:rPr lang="en-US" sz="1463" dirty="0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Person {           // </a:t>
            </a:r>
            <a:r>
              <a:rPr lang="en-US" sz="1463" dirty="0" err="1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Alternativ</a:t>
            </a:r>
            <a:r>
              <a:rPr lang="en-US" sz="1463" dirty="0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type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en-US" sz="1463" dirty="0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en-US" sz="1463" dirty="0" err="1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firstName</a:t>
            </a:r>
            <a:r>
              <a:rPr lang="en-US" sz="1463" dirty="0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string, 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en-US" sz="1463" dirty="0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en-US" sz="1463" dirty="0" err="1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lastName</a:t>
            </a:r>
            <a:r>
              <a:rPr lang="en-US" sz="1463" dirty="0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</a:t>
            </a:r>
            <a:r>
              <a:rPr lang="en-US" sz="1463" dirty="0" err="1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string|null</a:t>
            </a:r>
            <a:r>
              <a:rPr lang="en-US" sz="1463" dirty="0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    // </a:t>
            </a:r>
            <a:r>
              <a:rPr lang="en-US" sz="1463" dirty="0" err="1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nullable</a:t>
            </a:r>
            <a:r>
              <a:rPr lang="en-US" sz="1463" dirty="0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en-US" sz="1463" dirty="0" err="1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Typ</a:t>
            </a:r>
            <a:r>
              <a:rPr lang="en-US" sz="1463" dirty="0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("</a:t>
            </a:r>
            <a:r>
              <a:rPr lang="en-US" sz="1463" dirty="0" err="1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ein</a:t>
            </a:r>
            <a:r>
              <a:rPr lang="en-US" sz="1463" dirty="0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String </a:t>
            </a:r>
            <a:r>
              <a:rPr lang="en-US" sz="1463" dirty="0" err="1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oder</a:t>
            </a:r>
            <a:r>
              <a:rPr lang="en-US" sz="1463" dirty="0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null")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en-US" sz="1463" dirty="0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age?: number               // </a:t>
            </a:r>
            <a:r>
              <a:rPr lang="en-US" sz="1463" dirty="0" err="1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optionaler</a:t>
            </a:r>
            <a:r>
              <a:rPr lang="en-US" sz="1463" dirty="0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en-US" sz="1463" dirty="0" err="1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Typ</a:t>
            </a:r>
            <a:endParaRPr lang="en-US" sz="1463" dirty="0" smtClean="0">
              <a:solidFill>
                <a:srgbClr val="36544F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pPr>
              <a:lnSpc>
                <a:spcPct val="120000"/>
              </a:lnSpc>
            </a:pPr>
            <a:r>
              <a:rPr lang="en-US" sz="1463" dirty="0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</a:p>
          <a:p>
            <a:pPr>
              <a:lnSpc>
                <a:spcPct val="120000"/>
              </a:lnSpc>
            </a:pPr>
            <a:endParaRPr lang="en-US" sz="1463" dirty="0" smtClean="0">
              <a:solidFill>
                <a:srgbClr val="36544F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pPr>
              <a:lnSpc>
                <a:spcPct val="120000"/>
              </a:lnSpc>
            </a:pPr>
            <a:endParaRPr lang="en-US" sz="1463" dirty="0" smtClean="0">
              <a:solidFill>
                <a:srgbClr val="36544F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1385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Typescript</a:t>
            </a:r>
            <a:r>
              <a:rPr lang="de-DE" dirty="0" smtClean="0"/>
              <a:t> - Syntax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203200" y="1268793"/>
            <a:ext cx="9499600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smtClean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Eigene Typen definieren und verwenden</a:t>
            </a:r>
          </a:p>
        </p:txBody>
      </p:sp>
      <p:sp>
        <p:nvSpPr>
          <p:cNvPr id="4" name="Textfeld 3"/>
          <p:cNvSpPr txBox="1"/>
          <p:nvPr/>
        </p:nvSpPr>
        <p:spPr>
          <a:xfrm>
            <a:off x="320736" y="1929621"/>
            <a:ext cx="9279032" cy="405207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63" dirty="0" smtClean="0">
                <a:solidFill>
                  <a:schemeClr val="accent2">
                    <a:lumMod val="75000"/>
                  </a:schemeClr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interface </a:t>
            </a:r>
            <a:r>
              <a:rPr lang="en-US" sz="1463" dirty="0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Person {           // </a:t>
            </a:r>
            <a:r>
              <a:rPr lang="en-US" sz="1463" dirty="0" err="1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Alternativ</a:t>
            </a:r>
            <a:r>
              <a:rPr lang="en-US" sz="1463" dirty="0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type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en-US" sz="1463" dirty="0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en-US" sz="1463" dirty="0" err="1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firstName</a:t>
            </a:r>
            <a:r>
              <a:rPr lang="en-US" sz="1463" dirty="0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string, 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en-US" sz="1463" dirty="0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en-US" sz="1463" dirty="0" err="1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lastName</a:t>
            </a:r>
            <a:r>
              <a:rPr lang="en-US" sz="1463" dirty="0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</a:t>
            </a:r>
            <a:r>
              <a:rPr lang="en-US" sz="1463" dirty="0" err="1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string|null</a:t>
            </a:r>
            <a:r>
              <a:rPr lang="en-US" sz="1463" dirty="0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    // </a:t>
            </a:r>
            <a:r>
              <a:rPr lang="en-US" sz="1463" dirty="0" err="1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nullable</a:t>
            </a:r>
            <a:r>
              <a:rPr lang="en-US" sz="1463" dirty="0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en-US" sz="1463" dirty="0" err="1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Typ</a:t>
            </a:r>
            <a:r>
              <a:rPr lang="en-US" sz="1463" dirty="0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("</a:t>
            </a:r>
            <a:r>
              <a:rPr lang="en-US" sz="1463" dirty="0" err="1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ein</a:t>
            </a:r>
            <a:r>
              <a:rPr lang="en-US" sz="1463" dirty="0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String </a:t>
            </a:r>
            <a:r>
              <a:rPr lang="en-US" sz="1463" dirty="0" err="1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oder</a:t>
            </a:r>
            <a:r>
              <a:rPr lang="en-US" sz="1463" dirty="0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null")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en-US" sz="1463" dirty="0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age?: number               // </a:t>
            </a:r>
            <a:r>
              <a:rPr lang="en-US" sz="1463" dirty="0" err="1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optionaler</a:t>
            </a:r>
            <a:r>
              <a:rPr lang="en-US" sz="1463" dirty="0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en-US" sz="1463" dirty="0" err="1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Typ</a:t>
            </a:r>
            <a:endParaRPr lang="en-US" sz="1463" dirty="0" smtClean="0">
              <a:solidFill>
                <a:srgbClr val="36544F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pPr>
              <a:lnSpc>
                <a:spcPct val="120000"/>
              </a:lnSpc>
            </a:pPr>
            <a:r>
              <a:rPr lang="en-US" sz="1463" dirty="0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</a:p>
          <a:p>
            <a:pPr>
              <a:lnSpc>
                <a:spcPct val="120000"/>
              </a:lnSpc>
            </a:pPr>
            <a:endParaRPr lang="en-US" sz="1463" dirty="0" smtClean="0">
              <a:solidFill>
                <a:srgbClr val="36544F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pPr>
              <a:lnSpc>
                <a:spcPct val="120000"/>
              </a:lnSpc>
            </a:pPr>
            <a:r>
              <a:rPr lang="en-US" sz="1463" dirty="0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function </a:t>
            </a:r>
            <a:r>
              <a:rPr lang="en-US" sz="1463" dirty="0" err="1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sayHello</a:t>
            </a:r>
            <a:r>
              <a:rPr lang="en-US" sz="1463" dirty="0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(p: Person) {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en-US" sz="1463" dirty="0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en-US" sz="1463" dirty="0" err="1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console.log</a:t>
            </a:r>
            <a:r>
              <a:rPr lang="en-US" sz="1463" dirty="0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(`Hello, ${</a:t>
            </a:r>
            <a:r>
              <a:rPr lang="en-US" sz="1463" dirty="0" err="1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p.lastName</a:t>
            </a:r>
            <a:r>
              <a:rPr lang="en-US" sz="1463" dirty="0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}`);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en-US" sz="1463" dirty="0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en-US" sz="1463" dirty="0" err="1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p.lastName.toUpperCase</a:t>
            </a:r>
            <a:r>
              <a:rPr lang="en-US" sz="1463" dirty="0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(); // </a:t>
            </a:r>
            <a:r>
              <a:rPr lang="en-US" sz="1463" dirty="0" err="1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Fehler</a:t>
            </a:r>
            <a:r>
              <a:rPr lang="en-US" sz="1463" dirty="0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Object is possibly null</a:t>
            </a:r>
          </a:p>
          <a:p>
            <a:pPr>
              <a:lnSpc>
                <a:spcPct val="120000"/>
              </a:lnSpc>
            </a:pPr>
            <a:r>
              <a:rPr lang="en-US" sz="1463" dirty="0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</a:p>
          <a:p>
            <a:pPr>
              <a:lnSpc>
                <a:spcPct val="120000"/>
              </a:lnSpc>
            </a:pPr>
            <a:endParaRPr lang="en-US" sz="1463" dirty="0">
              <a:solidFill>
                <a:srgbClr val="36544F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pPr>
              <a:lnSpc>
                <a:spcPct val="120000"/>
              </a:lnSpc>
            </a:pPr>
            <a:r>
              <a:rPr lang="en-US" sz="1463" dirty="0" err="1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sayHello</a:t>
            </a:r>
            <a:r>
              <a:rPr lang="en-US" sz="1463" dirty="0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({</a:t>
            </a:r>
            <a:r>
              <a:rPr lang="en-US" sz="1463" dirty="0" err="1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firstName</a:t>
            </a:r>
            <a:r>
              <a:rPr lang="en-US" sz="1463" dirty="0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'Klaus', </a:t>
            </a:r>
            <a:r>
              <a:rPr lang="en-US" sz="1463" dirty="0" err="1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lastName</a:t>
            </a:r>
            <a:r>
              <a:rPr lang="en-US" sz="1463" dirty="0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null}); // OK</a:t>
            </a:r>
          </a:p>
          <a:p>
            <a:pPr>
              <a:lnSpc>
                <a:spcPct val="120000"/>
              </a:lnSpc>
            </a:pPr>
            <a:r>
              <a:rPr lang="en-US" sz="1463" dirty="0" err="1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sayHello</a:t>
            </a:r>
            <a:r>
              <a:rPr lang="en-US" sz="1463" dirty="0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({</a:t>
            </a:r>
            <a:r>
              <a:rPr lang="en-US" sz="1463" dirty="0" err="1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firstName</a:t>
            </a: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'Klaus</a:t>
            </a:r>
            <a:r>
              <a:rPr lang="en-US" sz="1463" dirty="0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', </a:t>
            </a:r>
            <a:r>
              <a:rPr lang="en-US" sz="1463" dirty="0" err="1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lastName</a:t>
            </a:r>
            <a:r>
              <a:rPr lang="en-US" sz="1463" dirty="0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777}); //</a:t>
            </a: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en-US" sz="1463" dirty="0" err="1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Fehler</a:t>
            </a:r>
            <a:r>
              <a:rPr lang="en-US" sz="1463" dirty="0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</a:t>
            </a:r>
            <a:r>
              <a:rPr lang="en-US" sz="1463" dirty="0" err="1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lastName</a:t>
            </a:r>
            <a:r>
              <a:rPr lang="en-US" sz="1463" dirty="0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en-US" sz="1463" dirty="0" err="1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kein</a:t>
            </a:r>
            <a:r>
              <a:rPr lang="en-US" sz="1463" dirty="0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String</a:t>
            </a:r>
          </a:p>
          <a:p>
            <a:pPr>
              <a:lnSpc>
                <a:spcPct val="120000"/>
              </a:lnSpc>
            </a:pPr>
            <a:r>
              <a:rPr lang="en-US" sz="1463" dirty="0" err="1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sayHello</a:t>
            </a:r>
            <a:r>
              <a:rPr lang="en-US" sz="1463" dirty="0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({</a:t>
            </a:r>
            <a:r>
              <a:rPr lang="en-US" sz="1463" dirty="0" err="1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firstName</a:t>
            </a:r>
            <a:r>
              <a:rPr lang="en-US" sz="1463" dirty="0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'Klaus', </a:t>
            </a:r>
            <a:r>
              <a:rPr lang="en-US" sz="1463" dirty="0" err="1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lastName</a:t>
            </a:r>
            <a:r>
              <a:rPr lang="en-US" sz="1463" dirty="0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'Mueller', age: 32}); // OK</a:t>
            </a:r>
            <a:endParaRPr lang="en-US" sz="1463" dirty="0">
              <a:solidFill>
                <a:srgbClr val="36544F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pPr>
              <a:lnSpc>
                <a:spcPct val="120000"/>
              </a:lnSpc>
            </a:pPr>
            <a:endParaRPr lang="en-US" sz="1463" dirty="0" smtClean="0">
              <a:solidFill>
                <a:srgbClr val="36544F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183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Typescript</a:t>
            </a:r>
            <a:r>
              <a:rPr lang="de-DE" dirty="0" smtClean="0"/>
              <a:t> - Syntax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203200" y="1268793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 smtClean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Generics</a:t>
            </a:r>
            <a:endParaRPr lang="de-DE" sz="2400" b="1" dirty="0" smtClean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Textfeld 3"/>
          <p:cNvSpPr txBox="1"/>
          <p:nvPr/>
        </p:nvSpPr>
        <p:spPr>
          <a:xfrm>
            <a:off x="320736" y="1929621"/>
            <a:ext cx="9279032" cy="24312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type</a:t>
            </a: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Person = { name: string </a:t>
            </a:r>
            <a:r>
              <a:rPr lang="en-US" sz="1463" dirty="0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};</a:t>
            </a:r>
          </a:p>
          <a:p>
            <a:pPr>
              <a:lnSpc>
                <a:spcPct val="120000"/>
              </a:lnSpc>
            </a:pPr>
            <a:r>
              <a:rPr lang="en-US" sz="1463" dirty="0" smtClean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type</a:t>
            </a:r>
            <a:r>
              <a:rPr lang="en-US" sz="1463" dirty="0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Movie = { title: string </a:t>
            </a:r>
            <a:r>
              <a:rPr lang="en-US" sz="1463" dirty="0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};</a:t>
            </a:r>
          </a:p>
          <a:p>
            <a:pPr>
              <a:lnSpc>
                <a:spcPct val="120000"/>
              </a:lnSpc>
            </a:pPr>
            <a:endParaRPr lang="en-US" sz="1463" dirty="0">
              <a:solidFill>
                <a:srgbClr val="36544F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pPr>
              <a:lnSpc>
                <a:spcPct val="120000"/>
              </a:lnSpc>
            </a:pPr>
            <a:r>
              <a:rPr lang="en-US" sz="1463" dirty="0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let </a:t>
            </a:r>
            <a:r>
              <a:rPr lang="en-US" sz="1463" dirty="0" err="1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persons:</a:t>
            </a:r>
            <a:r>
              <a:rPr lang="en-US" sz="1463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Array</a:t>
            </a:r>
            <a:r>
              <a:rPr lang="en-US" sz="1463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&lt;</a:t>
            </a: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Person</a:t>
            </a:r>
            <a:r>
              <a:rPr lang="en-US" sz="1463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&gt;</a:t>
            </a: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 </a:t>
            </a:r>
            <a:r>
              <a:rPr lang="en-US" sz="1463" dirty="0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[];</a:t>
            </a:r>
          </a:p>
          <a:p>
            <a:pPr>
              <a:lnSpc>
                <a:spcPct val="120000"/>
              </a:lnSpc>
            </a:pPr>
            <a:r>
              <a:rPr lang="en-US" sz="1463" dirty="0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let </a:t>
            </a:r>
            <a:r>
              <a:rPr lang="en-US" sz="1463" dirty="0" err="1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movies:</a:t>
            </a:r>
            <a:r>
              <a:rPr lang="en-US" sz="1463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Array</a:t>
            </a:r>
            <a:r>
              <a:rPr lang="en-US" sz="1463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&lt;</a:t>
            </a: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Movie</a:t>
            </a:r>
            <a:r>
              <a:rPr lang="en-US" sz="1463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&gt;</a:t>
            </a: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 </a:t>
            </a:r>
            <a:r>
              <a:rPr lang="en-US" sz="1463" dirty="0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[];</a:t>
            </a:r>
          </a:p>
          <a:p>
            <a:pPr>
              <a:lnSpc>
                <a:spcPct val="120000"/>
              </a:lnSpc>
            </a:pPr>
            <a:endParaRPr lang="en-US" sz="1463" dirty="0">
              <a:solidFill>
                <a:srgbClr val="36544F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pPr>
              <a:lnSpc>
                <a:spcPct val="120000"/>
              </a:lnSpc>
            </a:pPr>
            <a:r>
              <a:rPr lang="en-US" sz="1463" dirty="0" err="1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persons.push</a:t>
            </a: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({name: 'Klaus'});  </a:t>
            </a:r>
            <a:r>
              <a:rPr lang="en-US" sz="1463" dirty="0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// OK</a:t>
            </a:r>
          </a:p>
          <a:p>
            <a:pPr>
              <a:lnSpc>
                <a:spcPct val="120000"/>
              </a:lnSpc>
            </a:pPr>
            <a:r>
              <a:rPr lang="en-US" sz="1463" dirty="0" err="1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movies.push</a:t>
            </a:r>
            <a:r>
              <a:rPr lang="en-US" sz="1463" dirty="0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({title: 'Batman'});     // OK</a:t>
            </a:r>
            <a:endParaRPr lang="en-US" sz="1463" dirty="0">
              <a:solidFill>
                <a:srgbClr val="36544F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pPr>
              <a:lnSpc>
                <a:spcPct val="120000"/>
              </a:lnSpc>
            </a:pPr>
            <a:r>
              <a:rPr lang="en-US" sz="1463" dirty="0" err="1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persons.push</a:t>
            </a:r>
            <a:r>
              <a:rPr lang="en-US" sz="1463" dirty="0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({title: 'Casablanca'}) // error ('title' not in Person)</a:t>
            </a:r>
          </a:p>
        </p:txBody>
      </p:sp>
    </p:spTree>
    <p:extLst>
      <p:ext uri="{BB962C8B-B14F-4D97-AF65-F5344CB8AC3E}">
        <p14:creationId xmlns:p14="http://schemas.microsoft.com/office/powerpoint/2010/main" val="799772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1154049" y="5173629"/>
            <a:ext cx="7597902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39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für </a:t>
            </a:r>
            <a:r>
              <a:rPr lang="de-DE" sz="3900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React</a:t>
            </a:r>
            <a:r>
              <a:rPr lang="de-DE" sz="39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-Anwendungen</a:t>
            </a:r>
            <a:endParaRPr lang="de-DE" sz="3900" b="1" dirty="0">
              <a:solidFill>
                <a:srgbClr val="EF7D1D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1584604" y="3342358"/>
            <a:ext cx="7167347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1300" b="1" dirty="0" err="1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TypeScript</a:t>
            </a:r>
            <a:endParaRPr lang="de-DE" sz="20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77084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Beispiel Anwendung</a:t>
            </a:r>
            <a:endParaRPr lang="de-DE" dirty="0"/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6402" y="762917"/>
            <a:ext cx="3813197" cy="3672789"/>
          </a:xfrm>
          <a:prstGeom prst="rect">
            <a:avLst/>
          </a:prstGeom>
          <a:ln>
            <a:solidFill>
              <a:srgbClr val="025249"/>
            </a:solidFill>
          </a:ln>
          <a:effectLst>
            <a:outerShdw blurRad="50800" dist="76200" dir="2700000" algn="t" rotWithShape="0">
              <a:srgbClr val="025249">
                <a:alpha val="40000"/>
              </a:srgbClr>
            </a:outerShdw>
          </a:effectLst>
        </p:spPr>
      </p:pic>
      <p:sp>
        <p:nvSpPr>
          <p:cNvPr id="4" name="Inhaltsplatzhalter 8"/>
          <p:cNvSpPr txBox="1">
            <a:spLocks/>
          </p:cNvSpPr>
          <p:nvPr/>
        </p:nvSpPr>
        <p:spPr>
          <a:xfrm>
            <a:off x="167425" y="4757483"/>
            <a:ext cx="9285668" cy="88346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60000"/>
              </a:lnSpc>
              <a:buNone/>
            </a:pPr>
            <a:r>
              <a:rPr lang="de-DE" sz="2275" b="1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https</a:t>
            </a:r>
            <a:r>
              <a:rPr lang="de-DE" sz="2275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://</a:t>
            </a:r>
            <a:r>
              <a:rPr lang="de-DE" sz="2275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github.com</a:t>
            </a:r>
            <a:r>
              <a:rPr lang="de-DE" sz="2275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275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nilshartmann</a:t>
            </a:r>
            <a:r>
              <a:rPr lang="de-DE" sz="2275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275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react-example-app</a:t>
            </a:r>
            <a:r>
              <a:rPr lang="de-DE" sz="2275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/</a:t>
            </a:r>
            <a:r>
              <a:rPr lang="de-DE" sz="2275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tree</a:t>
            </a:r>
            <a:r>
              <a:rPr lang="de-DE" sz="2275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/</a:t>
            </a:r>
            <a:r>
              <a:rPr lang="de-DE" sz="2275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typescript</a:t>
            </a:r>
            <a:endParaRPr lang="de-DE" sz="2275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7737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TypeScript</a:t>
            </a:r>
            <a:r>
              <a:rPr lang="de-DE" dirty="0" smtClean="0"/>
              <a:t> und </a:t>
            </a:r>
            <a:r>
              <a:rPr lang="de-DE" dirty="0" err="1" smtClean="0"/>
              <a:t>React</a:t>
            </a:r>
            <a:r>
              <a:rPr lang="de-DE" dirty="0" smtClean="0"/>
              <a:t>: Properties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897506" y="2584707"/>
            <a:ext cx="6721221" cy="225061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function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CheckLabel</a:t>
            </a:r>
            <a:r>
              <a:rPr lang="de-DE" sz="1625" dirty="0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</a:t>
            </a:r>
            <a:r>
              <a:rPr lang="de-DE" sz="1625" dirty="0" err="1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props</a:t>
            </a:r>
            <a:r>
              <a:rPr lang="de-DE" sz="1625" dirty="0" smtClean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</a:t>
            </a:r>
            <a:r>
              <a:rPr lang="de-DE" sz="1625" dirty="0" err="1" smtClean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CheckLabelProps</a:t>
            </a:r>
            <a:r>
              <a:rPr lang="de-DE" sz="1625" dirty="0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 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. . .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b="1" dirty="0" err="1" smtClean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interface</a:t>
            </a:r>
            <a:r>
              <a:rPr lang="de-DE" sz="1625" dirty="0" smtClean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 smtClean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CheckLabelProps</a:t>
            </a:r>
            <a:r>
              <a:rPr lang="de-DE" sz="1625" dirty="0" smtClean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</a:t>
            </a:r>
          </a:p>
          <a:p>
            <a:r>
              <a:rPr lang="de-DE" sz="1625" dirty="0" smtClean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 err="1" smtClean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label</a:t>
            </a:r>
            <a:r>
              <a:rPr lang="de-DE" sz="1625" dirty="0" smtClean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</a:t>
            </a:r>
            <a:r>
              <a:rPr lang="de-DE" sz="1625" dirty="0" err="1" smtClean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string</a:t>
            </a:r>
            <a:r>
              <a:rPr lang="de-DE" sz="1625" dirty="0" smtClean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</a:t>
            </a:r>
            <a:endParaRPr lang="de-DE" sz="1625" dirty="0">
              <a:solidFill>
                <a:srgbClr val="EF7D1D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 err="1" smtClean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checked</a:t>
            </a:r>
            <a:r>
              <a:rPr lang="de-DE" sz="1625" dirty="0" smtClean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?: </a:t>
            </a:r>
            <a:r>
              <a:rPr lang="de-DE" sz="1625" dirty="0" err="1" smtClean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boolean</a:t>
            </a:r>
            <a:endParaRPr lang="de-DE" sz="1625" dirty="0">
              <a:solidFill>
                <a:srgbClr val="EF7D1D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smtClean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};</a:t>
            </a:r>
            <a:endParaRPr lang="de-DE" sz="1625" dirty="0">
              <a:solidFill>
                <a:srgbClr val="EF7D1D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 rotWithShape="1">
          <a:blip r:embed="rId3"/>
          <a:srcRect r="11261" b="40560"/>
          <a:stretch/>
        </p:blipFill>
        <p:spPr>
          <a:xfrm>
            <a:off x="2987406" y="1703730"/>
            <a:ext cx="3931189" cy="462241"/>
          </a:xfrm>
          <a:prstGeom prst="rect">
            <a:avLst/>
          </a:prstGeom>
        </p:spPr>
      </p:pic>
      <p:sp>
        <p:nvSpPr>
          <p:cNvPr id="7" name="Rechteck 6"/>
          <p:cNvSpPr/>
          <p:nvPr/>
        </p:nvSpPr>
        <p:spPr>
          <a:xfrm>
            <a:off x="93249" y="3572478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smtClean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Typ definieren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10" name="Rechteck 9"/>
          <p:cNvSpPr/>
          <p:nvPr/>
        </p:nvSpPr>
        <p:spPr>
          <a:xfrm>
            <a:off x="93249" y="4835323"/>
            <a:ext cx="244268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Überprüfung zur </a:t>
            </a:r>
            <a:r>
              <a:rPr lang="de-DE" sz="1600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Compile</a:t>
            </a:r>
            <a:r>
              <a:rPr lang="de-DE" sz="16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-Zeit</a:t>
            </a:r>
          </a:p>
          <a:p>
            <a:r>
              <a:rPr lang="de-DE" sz="1600" b="1" dirty="0" smtClean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(auch direkt in der IDE)</a:t>
            </a:r>
            <a:endParaRPr lang="de-DE" sz="1600" b="1" dirty="0">
              <a:solidFill>
                <a:srgbClr val="36544F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smtClean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Properties als Typen in </a:t>
            </a:r>
            <a:r>
              <a:rPr lang="de-DE" sz="2400" b="1" dirty="0" err="1" smtClean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TypeScript</a:t>
            </a:r>
            <a:endParaRPr lang="de-DE" sz="2400" dirty="0" smtClean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7505" y="4775195"/>
            <a:ext cx="5694659" cy="1960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825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TypeScript</a:t>
            </a:r>
            <a:r>
              <a:rPr lang="de-DE" dirty="0" smtClean="0"/>
              <a:t> und </a:t>
            </a:r>
            <a:r>
              <a:rPr lang="de-DE" dirty="0" err="1" smtClean="0"/>
              <a:t>React</a:t>
            </a:r>
            <a:r>
              <a:rPr lang="de-DE" dirty="0" smtClean="0"/>
              <a:t>: Properties &amp; State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897506" y="2584707"/>
            <a:ext cx="6721221" cy="225061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interface</a:t>
            </a:r>
            <a:r>
              <a:rPr lang="de-DE" sz="1625" dirty="0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 smtClean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PasswordFormProps</a:t>
            </a:r>
            <a:r>
              <a:rPr lang="de-DE" sz="1625" dirty="0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{  </a:t>
            </a:r>
            <a:endParaRPr lang="de-DE" sz="1625" dirty="0" smtClean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restrictions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Restriction</a:t>
            </a:r>
            <a:r>
              <a:rPr lang="de-DE" sz="1625" dirty="0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[];</a:t>
            </a:r>
          </a:p>
          <a:p>
            <a:r>
              <a:rPr lang="de-DE" sz="1625" dirty="0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 err="1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onPasswordSet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(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password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string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 =&gt;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void</a:t>
            </a:r>
            <a:r>
              <a:rPr lang="de-DE" sz="1625" dirty="0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;</a:t>
            </a:r>
          </a:p>
          <a:p>
            <a:r>
              <a:rPr lang="de-DE" sz="1625" dirty="0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};</a:t>
            </a:r>
          </a:p>
          <a:p>
            <a:endParaRPr lang="de-DE" sz="1625" dirty="0" smtClean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interface</a:t>
            </a:r>
            <a:r>
              <a:rPr lang="de-DE" sz="1625" dirty="0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PasswordFormState</a:t>
            </a:r>
            <a:r>
              <a:rPr lang="de-DE" sz="1625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password</a:t>
            </a:r>
            <a:r>
              <a:rPr lang="de-DE" sz="1625" dirty="0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?: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string</a:t>
            </a:r>
            <a:r>
              <a:rPr lang="de-DE" sz="1625" dirty="0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;</a:t>
            </a:r>
          </a:p>
          <a:p>
            <a:r>
              <a:rPr lang="de-DE" sz="1625" dirty="0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93249" y="2584707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smtClean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1. Typen definieren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smtClean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Komponenten-Klassen als </a:t>
            </a:r>
            <a:r>
              <a:rPr lang="de-DE" sz="2400" b="1" dirty="0" err="1" smtClean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Generics</a:t>
            </a:r>
            <a:endParaRPr lang="de-DE" sz="2400" b="1" dirty="0" smtClean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 für Properties und State </a:t>
            </a:r>
          </a:p>
        </p:txBody>
      </p:sp>
    </p:spTree>
    <p:extLst>
      <p:ext uri="{BB962C8B-B14F-4D97-AF65-F5344CB8AC3E}">
        <p14:creationId xmlns:p14="http://schemas.microsoft.com/office/powerpoint/2010/main" val="1049730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TypeScript</a:t>
            </a:r>
            <a:r>
              <a:rPr lang="de-DE" dirty="0" smtClean="0"/>
              <a:t> und </a:t>
            </a:r>
            <a:r>
              <a:rPr lang="de-DE" dirty="0" err="1" smtClean="0"/>
              <a:t>React</a:t>
            </a:r>
            <a:r>
              <a:rPr lang="de-DE" dirty="0" smtClean="0"/>
              <a:t>: Properties &amp; State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897506" y="2584707"/>
            <a:ext cx="6721221" cy="32508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interface</a:t>
            </a:r>
            <a:r>
              <a:rPr lang="de-DE" sz="1625" dirty="0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 smtClean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PasswordFormProps</a:t>
            </a:r>
            <a:r>
              <a:rPr lang="de-DE" sz="1625" dirty="0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{  </a:t>
            </a:r>
            <a:endParaRPr lang="de-DE" sz="1625" dirty="0" smtClean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restrictions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Restriction</a:t>
            </a:r>
            <a:r>
              <a:rPr lang="de-DE" sz="1625" dirty="0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[];</a:t>
            </a:r>
          </a:p>
          <a:p>
            <a:r>
              <a:rPr lang="de-DE" sz="1625" dirty="0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 err="1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onPasswordSet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(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password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string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 =&gt;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void</a:t>
            </a:r>
            <a:r>
              <a:rPr lang="de-DE" sz="1625" dirty="0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;</a:t>
            </a:r>
          </a:p>
          <a:p>
            <a:r>
              <a:rPr lang="de-DE" sz="1625" dirty="0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};</a:t>
            </a:r>
          </a:p>
          <a:p>
            <a:endParaRPr lang="de-DE" sz="1625" dirty="0" smtClean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interface</a:t>
            </a:r>
            <a:r>
              <a:rPr lang="de-DE" sz="1625" dirty="0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 smtClean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PasswordFormState</a:t>
            </a:r>
            <a:r>
              <a:rPr lang="de-DE" sz="1625" dirty="0" smtClean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= </a:t>
            </a:r>
            <a:r>
              <a:rPr lang="de-DE" sz="1625" dirty="0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password</a:t>
            </a:r>
            <a:r>
              <a:rPr lang="de-DE" sz="1625" dirty="0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?: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string</a:t>
            </a:r>
            <a:r>
              <a:rPr lang="de-DE" sz="1625" dirty="0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;</a:t>
            </a:r>
          </a:p>
          <a:p>
            <a:r>
              <a:rPr lang="de-DE" sz="1625" dirty="0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class</a:t>
            </a:r>
            <a:r>
              <a:rPr lang="de-DE" sz="1625" dirty="0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PasswordForm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extends</a:t>
            </a:r>
            <a:endParaRPr lang="de-DE" sz="1625" dirty="0" smtClean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Component</a:t>
            </a:r>
            <a:r>
              <a:rPr lang="de-DE" sz="1625" dirty="0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&lt;</a:t>
            </a:r>
            <a:r>
              <a:rPr lang="de-DE" sz="1625" dirty="0" err="1" smtClean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PasswordFormProps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</a:t>
            </a:r>
            <a:r>
              <a:rPr lang="de-DE" sz="1625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PasswordFormState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&gt; </a:t>
            </a:r>
            <a:r>
              <a:rPr lang="de-DE" sz="1625" dirty="0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{</a:t>
            </a:r>
          </a:p>
          <a:p>
            <a:r>
              <a:rPr lang="de-DE" sz="1625" dirty="0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. . .</a:t>
            </a:r>
          </a:p>
          <a:p>
            <a:r>
              <a:rPr lang="de-DE" sz="1625" dirty="0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93249" y="2584707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smtClean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1. Typen definieren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10" name="Rechteck 9"/>
          <p:cNvSpPr/>
          <p:nvPr/>
        </p:nvSpPr>
        <p:spPr>
          <a:xfrm>
            <a:off x="93249" y="4835323"/>
            <a:ext cx="244268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smtClean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2. Typen als Parameter angeben</a:t>
            </a:r>
            <a:endParaRPr lang="de-DE" sz="1600" b="1" dirty="0">
              <a:solidFill>
                <a:srgbClr val="36544F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smtClean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Komponenten-Klassen als </a:t>
            </a:r>
            <a:r>
              <a:rPr lang="de-DE" sz="2400" b="1" dirty="0" err="1" smtClean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Generics</a:t>
            </a:r>
            <a:endParaRPr lang="de-DE" sz="2400" b="1" dirty="0" smtClean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 für Properties und State </a:t>
            </a:r>
          </a:p>
        </p:txBody>
      </p:sp>
    </p:spTree>
    <p:extLst>
      <p:ext uri="{BB962C8B-B14F-4D97-AF65-F5344CB8AC3E}">
        <p14:creationId xmlns:p14="http://schemas.microsoft.com/office/powerpoint/2010/main" val="1345583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TypeScript</a:t>
            </a:r>
            <a:r>
              <a:rPr lang="de-DE" dirty="0" smtClean="0"/>
              <a:t> und </a:t>
            </a:r>
            <a:r>
              <a:rPr lang="de-DE" dirty="0" err="1" smtClean="0"/>
              <a:t>React</a:t>
            </a:r>
            <a:r>
              <a:rPr lang="de-DE" dirty="0" smtClean="0"/>
              <a:t>: Properties &amp; State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755838" y="1775774"/>
            <a:ext cx="6721221" cy="475130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// Properties sind </a:t>
            </a:r>
            <a:r>
              <a:rPr lang="de-DE" sz="1625" dirty="0" err="1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read-only</a:t>
            </a:r>
            <a:endParaRPr lang="de-DE" sz="1625" dirty="0" smtClean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this.props.restrictions</a:t>
            </a:r>
            <a:r>
              <a:rPr lang="de-DE" sz="1625" dirty="0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= null</a:t>
            </a:r>
            <a:r>
              <a:rPr lang="de-DE" sz="1625" dirty="0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// Nur bekannte Properties dürfen verwendet werden</a:t>
            </a:r>
          </a:p>
          <a:p>
            <a:r>
              <a:rPr lang="de-DE" sz="1625" dirty="0" err="1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x = </a:t>
            </a:r>
            <a:r>
              <a:rPr lang="de-DE" sz="1625" dirty="0" err="1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this.props.not_here</a:t>
            </a:r>
            <a:r>
              <a:rPr lang="de-DE" sz="1625" dirty="0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// State muss vollständig initialisiert werden</a:t>
            </a:r>
          </a:p>
          <a:p>
            <a:r>
              <a:rPr lang="de-DE" sz="1625" dirty="0" err="1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this.state</a:t>
            </a:r>
            <a:r>
              <a:rPr lang="de-DE" sz="1625" dirty="0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 {}; // </a:t>
            </a:r>
            <a:r>
              <a:rPr lang="de-DE" sz="1625" dirty="0" err="1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password</a:t>
            </a:r>
            <a:r>
              <a:rPr lang="de-DE" sz="1625" dirty="0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fehlt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// </a:t>
            </a:r>
            <a:r>
              <a:rPr lang="de-DE" sz="1625" dirty="0" err="1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this.state</a:t>
            </a:r>
            <a:r>
              <a:rPr lang="de-DE" sz="1625" dirty="0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darf nur im Konstruktor verwendet werden</a:t>
            </a:r>
          </a:p>
          <a:p>
            <a:r>
              <a:rPr lang="de-DE" sz="1625" dirty="0" err="1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this.state.password</a:t>
            </a:r>
            <a:r>
              <a:rPr lang="de-DE" sz="1625" dirty="0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 null; // außerhalb des </a:t>
            </a:r>
            <a:r>
              <a:rPr lang="de-DE" sz="1625" dirty="0" err="1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Cstr</a:t>
            </a:r>
            <a:endParaRPr lang="de-DE" sz="1625" dirty="0" smtClean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// Elemente im State müssen korrekten Typ haben</a:t>
            </a:r>
          </a:p>
          <a:p>
            <a:r>
              <a:rPr lang="de-DE" sz="1625" dirty="0" err="1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this.setState</a:t>
            </a:r>
            <a:r>
              <a:rPr lang="de-DE" sz="1625" dirty="0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({</a:t>
            </a:r>
            <a:r>
              <a:rPr lang="de-DE" sz="1625" dirty="0" err="1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password</a:t>
            </a:r>
            <a:r>
              <a:rPr lang="de-DE" sz="1625" dirty="0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7}); // 7 </a:t>
            </a:r>
            <a:r>
              <a:rPr lang="de-DE" sz="1625" dirty="0" err="1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is</a:t>
            </a:r>
            <a:r>
              <a:rPr lang="de-DE" sz="1625" dirty="0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not a </a:t>
            </a:r>
            <a:r>
              <a:rPr lang="de-DE" sz="1625" dirty="0" err="1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string</a:t>
            </a:r>
            <a:endParaRPr lang="de-DE" sz="1625" dirty="0" smtClean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// Unbekannte Elemente dürfen nicht in den State gesetzt werden</a:t>
            </a: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t</a:t>
            </a:r>
            <a:r>
              <a:rPr lang="de-DE" sz="1625" dirty="0" err="1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his.setState</a:t>
            </a:r>
            <a:r>
              <a:rPr lang="de-DE" sz="1625" dirty="0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({</a:t>
            </a:r>
            <a:r>
              <a:rPr lang="de-DE" sz="1625" dirty="0" err="1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notHere</a:t>
            </a:r>
            <a:r>
              <a:rPr lang="de-DE" sz="1625" dirty="0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'invalid'});</a:t>
            </a:r>
          </a:p>
          <a:p>
            <a:endParaRPr lang="de-DE" sz="1625" dirty="0" smtClean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93249" y="1766842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smtClean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Potentielle Fehler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smtClean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Typische Fehler, die durch </a:t>
            </a:r>
            <a:r>
              <a:rPr lang="de-DE" sz="2400" b="1" dirty="0" err="1" smtClean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TypeScript</a:t>
            </a:r>
            <a:r>
              <a:rPr lang="de-DE" sz="2400" b="1" dirty="0" smtClean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aufgedeckt werden</a:t>
            </a:r>
          </a:p>
        </p:txBody>
      </p:sp>
    </p:spTree>
    <p:extLst>
      <p:ext uri="{BB962C8B-B14F-4D97-AF65-F5344CB8AC3E}">
        <p14:creationId xmlns:p14="http://schemas.microsoft.com/office/powerpoint/2010/main" val="48287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Komponenten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1139" y="852776"/>
            <a:ext cx="3466089" cy="3627303"/>
          </a:xfrm>
          <a:prstGeom prst="rect">
            <a:avLst/>
          </a:prstGeom>
        </p:spPr>
      </p:pic>
      <p:sp>
        <p:nvSpPr>
          <p:cNvPr id="5" name="Rechteck 4"/>
          <p:cNvSpPr/>
          <p:nvPr/>
        </p:nvSpPr>
        <p:spPr>
          <a:xfrm>
            <a:off x="1649624" y="1996881"/>
            <a:ext cx="2373312" cy="282046"/>
          </a:xfrm>
          <a:prstGeom prst="rect">
            <a:avLst/>
          </a:prstGeom>
          <a:noFill/>
          <a:ln w="19050">
            <a:solidFill>
              <a:srgbClr val="EF7D1D"/>
            </a:solidFill>
            <a:prstDash val="sysDash"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6" name="Rechteck 5"/>
          <p:cNvSpPr/>
          <p:nvPr/>
        </p:nvSpPr>
        <p:spPr>
          <a:xfrm>
            <a:off x="1587711" y="1928108"/>
            <a:ext cx="2559050" cy="1410211"/>
          </a:xfrm>
          <a:prstGeom prst="rect">
            <a:avLst/>
          </a:prstGeom>
          <a:noFill/>
          <a:ln w="19050">
            <a:solidFill>
              <a:srgbClr val="EF7D1D"/>
            </a:solidFill>
            <a:prstDash val="sysDash"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7" name="Rechteck 6"/>
          <p:cNvSpPr/>
          <p:nvPr/>
        </p:nvSpPr>
        <p:spPr>
          <a:xfrm>
            <a:off x="1532678" y="1439688"/>
            <a:ext cx="3302000" cy="2944264"/>
          </a:xfrm>
          <a:prstGeom prst="rect">
            <a:avLst/>
          </a:prstGeom>
          <a:noFill/>
          <a:ln w="19050">
            <a:solidFill>
              <a:srgbClr val="EF7D1D"/>
            </a:solidFill>
            <a:prstDash val="sysDash"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Rechteck 7"/>
          <p:cNvSpPr/>
          <p:nvPr/>
        </p:nvSpPr>
        <p:spPr>
          <a:xfrm>
            <a:off x="3149283" y="3902410"/>
            <a:ext cx="1589087" cy="433388"/>
          </a:xfrm>
          <a:prstGeom prst="rect">
            <a:avLst/>
          </a:prstGeom>
          <a:noFill/>
          <a:ln w="19050">
            <a:solidFill>
              <a:srgbClr val="EF7D1D"/>
            </a:solidFill>
            <a:prstDash val="sysDash"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9" name="Rechteck 8"/>
          <p:cNvSpPr/>
          <p:nvPr/>
        </p:nvSpPr>
        <p:spPr>
          <a:xfrm>
            <a:off x="1451139" y="852775"/>
            <a:ext cx="3449322" cy="3627303"/>
          </a:xfrm>
          <a:prstGeom prst="rect">
            <a:avLst/>
          </a:prstGeom>
          <a:noFill/>
          <a:ln w="12700">
            <a:solidFill>
              <a:srgbClr val="6B8CAB"/>
            </a:solidFill>
            <a:prstDash val="sysDash"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10" name="Textfeld 9"/>
          <p:cNvSpPr txBox="1"/>
          <p:nvPr/>
        </p:nvSpPr>
        <p:spPr>
          <a:xfrm>
            <a:off x="5103851" y="813418"/>
            <a:ext cx="3079689" cy="37240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788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&lt;</a:t>
            </a:r>
            <a:r>
              <a:rPr lang="de-DE" sz="1788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PasswordView</a:t>
            </a:r>
            <a:r>
              <a:rPr lang="de-DE" sz="1788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&gt;</a:t>
            </a:r>
          </a:p>
          <a:p>
            <a:pPr>
              <a:lnSpc>
                <a:spcPct val="120000"/>
              </a:lnSpc>
            </a:pPr>
            <a:r>
              <a:rPr lang="de-DE" sz="1788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  &lt;</a:t>
            </a:r>
            <a:r>
              <a:rPr lang="de-DE" sz="1788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PasswordForm</a:t>
            </a:r>
            <a:r>
              <a:rPr lang="de-DE" sz="1788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&gt;</a:t>
            </a:r>
          </a:p>
          <a:p>
            <a:pPr>
              <a:lnSpc>
                <a:spcPct val="120000"/>
              </a:lnSpc>
            </a:pPr>
            <a:r>
              <a:rPr lang="de-DE" sz="1788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    &lt;</a:t>
            </a:r>
            <a:r>
              <a:rPr lang="de-DE" sz="1788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input</a:t>
            </a:r>
            <a:r>
              <a:rPr lang="de-DE" sz="1788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 /&gt;</a:t>
            </a:r>
          </a:p>
          <a:p>
            <a:pPr>
              <a:lnSpc>
                <a:spcPct val="120000"/>
              </a:lnSpc>
            </a:pPr>
            <a:r>
              <a:rPr lang="de-DE" sz="1788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    &lt;</a:t>
            </a:r>
            <a:r>
              <a:rPr lang="de-DE" sz="1788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CheckLabelList</a:t>
            </a:r>
            <a:r>
              <a:rPr lang="de-DE" sz="1788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&gt;</a:t>
            </a:r>
          </a:p>
          <a:p>
            <a:pPr>
              <a:lnSpc>
                <a:spcPct val="120000"/>
              </a:lnSpc>
            </a:pPr>
            <a:r>
              <a:rPr lang="de-DE" sz="1788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      &lt;</a:t>
            </a:r>
            <a:r>
              <a:rPr lang="de-DE" sz="1788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CheckLabel</a:t>
            </a:r>
            <a:r>
              <a:rPr lang="de-DE" sz="1788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 /&gt;</a:t>
            </a:r>
          </a:p>
          <a:p>
            <a:pPr>
              <a:lnSpc>
                <a:spcPct val="120000"/>
              </a:lnSpc>
            </a:pPr>
            <a:r>
              <a:rPr lang="de-DE" sz="1788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      &lt;</a:t>
            </a:r>
            <a:r>
              <a:rPr lang="de-DE" sz="1788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CheckLabel</a:t>
            </a:r>
            <a:r>
              <a:rPr lang="de-DE" sz="1788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 /&gt;</a:t>
            </a:r>
          </a:p>
          <a:p>
            <a:pPr>
              <a:lnSpc>
                <a:spcPct val="120000"/>
              </a:lnSpc>
            </a:pPr>
            <a:r>
              <a:rPr lang="de-DE" sz="1788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    &lt;/</a:t>
            </a:r>
            <a:r>
              <a:rPr lang="de-DE" sz="1788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CheckLabelList</a:t>
            </a:r>
            <a:r>
              <a:rPr lang="de-DE" sz="1788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&gt;</a:t>
            </a:r>
          </a:p>
          <a:p>
            <a:pPr>
              <a:lnSpc>
                <a:spcPct val="120000"/>
              </a:lnSpc>
            </a:pPr>
            <a:r>
              <a:rPr lang="de-DE" sz="1788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    &lt;Label /&gt;</a:t>
            </a:r>
          </a:p>
          <a:p>
            <a:pPr>
              <a:lnSpc>
                <a:spcPct val="120000"/>
              </a:lnSpc>
            </a:pPr>
            <a:r>
              <a:rPr lang="de-DE" sz="1788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    &lt;Button /&gt;</a:t>
            </a:r>
          </a:p>
          <a:p>
            <a:pPr>
              <a:lnSpc>
                <a:spcPct val="120000"/>
              </a:lnSpc>
            </a:pPr>
            <a:r>
              <a:rPr lang="de-DE" sz="1788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  &lt;/</a:t>
            </a:r>
            <a:r>
              <a:rPr lang="de-DE" sz="1788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PasswordForm</a:t>
            </a:r>
            <a:r>
              <a:rPr lang="de-DE" sz="1788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&gt;</a:t>
            </a:r>
          </a:p>
          <a:p>
            <a:pPr>
              <a:lnSpc>
                <a:spcPct val="120000"/>
              </a:lnSpc>
            </a:pPr>
            <a:r>
              <a:rPr lang="de-DE" sz="1788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&lt;/</a:t>
            </a:r>
            <a:r>
              <a:rPr lang="de-DE" sz="1788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PasswordView</a:t>
            </a:r>
            <a:r>
              <a:rPr lang="de-DE" sz="1788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310094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-12879" y="5827376"/>
            <a:ext cx="588564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00" dirty="0" smtClean="0">
                <a:solidFill>
                  <a:srgbClr val="5AB88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Grafik Inspiriert von: https</a:t>
            </a:r>
            <a:r>
              <a:rPr lang="de-DE" sz="1000" dirty="0">
                <a:solidFill>
                  <a:srgbClr val="5AB88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://</a:t>
            </a:r>
            <a:r>
              <a:rPr lang="de-DE" sz="1000" dirty="0" err="1">
                <a:solidFill>
                  <a:srgbClr val="5AB88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pbs.twimg.com</a:t>
            </a:r>
            <a:r>
              <a:rPr lang="de-DE" sz="1000" dirty="0">
                <a:solidFill>
                  <a:srgbClr val="5AB88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/</a:t>
            </a:r>
            <a:r>
              <a:rPr lang="de-DE" sz="1000" dirty="0" err="1">
                <a:solidFill>
                  <a:srgbClr val="5AB88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media</a:t>
            </a:r>
            <a:r>
              <a:rPr lang="de-DE" sz="1000" dirty="0">
                <a:solidFill>
                  <a:srgbClr val="5AB88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/</a:t>
            </a:r>
            <a:r>
              <a:rPr lang="de-DE" sz="1000" dirty="0" err="1">
                <a:solidFill>
                  <a:srgbClr val="5AB88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DCXJ_tjXoAAoBbu.jpg</a:t>
            </a:r>
            <a:endParaRPr lang="de-DE" sz="1000" dirty="0">
              <a:solidFill>
                <a:srgbClr val="5AB88F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Separation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concerns</a:t>
            </a:r>
            <a:endParaRPr lang="de-DE" dirty="0"/>
          </a:p>
        </p:txBody>
      </p:sp>
      <p:sp>
        <p:nvSpPr>
          <p:cNvPr id="8" name="Rechteck 7"/>
          <p:cNvSpPr/>
          <p:nvPr/>
        </p:nvSpPr>
        <p:spPr>
          <a:xfrm>
            <a:off x="1171561" y="387439"/>
            <a:ext cx="7597902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39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RETHINKING BEST PRACTICES</a:t>
            </a:r>
            <a:endParaRPr lang="de-DE" sz="3900" b="1" dirty="0">
              <a:solidFill>
                <a:srgbClr val="EF7D1D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429" y="1893195"/>
            <a:ext cx="8110647" cy="3945019"/>
          </a:xfrm>
          <a:prstGeom prst="rect">
            <a:avLst/>
          </a:prstGeom>
        </p:spPr>
      </p:pic>
      <p:sp>
        <p:nvSpPr>
          <p:cNvPr id="9" name="Rechteck 8"/>
          <p:cNvSpPr/>
          <p:nvPr/>
        </p:nvSpPr>
        <p:spPr>
          <a:xfrm>
            <a:off x="752430" y="1309500"/>
            <a:ext cx="2737746" cy="2488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00" dirty="0" smtClean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Klassische Aufteilung</a:t>
            </a:r>
            <a:endParaRPr lang="de-DE" sz="1600" dirty="0">
              <a:solidFill>
                <a:srgbClr val="36544F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10" name="Rechteck 9"/>
          <p:cNvSpPr/>
          <p:nvPr/>
        </p:nvSpPr>
        <p:spPr>
          <a:xfrm>
            <a:off x="5950040" y="1309500"/>
            <a:ext cx="2737746" cy="2488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00" dirty="0" smtClean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Aufteilung </a:t>
            </a:r>
            <a:r>
              <a:rPr lang="de-DE" sz="1600" smtClean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in Komponenten</a:t>
            </a:r>
            <a:endParaRPr lang="de-DE" sz="1600" dirty="0">
              <a:solidFill>
                <a:srgbClr val="36544F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0135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Komponenten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 rotWithShape="1">
          <a:blip r:embed="rId3"/>
          <a:srcRect l="63131"/>
          <a:stretch/>
        </p:blipFill>
        <p:spPr>
          <a:xfrm>
            <a:off x="5983488" y="618187"/>
            <a:ext cx="3299602" cy="4353058"/>
          </a:xfrm>
          <a:prstGeom prst="rect">
            <a:avLst/>
          </a:prstGeom>
        </p:spPr>
      </p:pic>
      <p:sp>
        <p:nvSpPr>
          <p:cNvPr id="11" name="Textfeld 10"/>
          <p:cNvSpPr txBox="1"/>
          <p:nvPr/>
        </p:nvSpPr>
        <p:spPr>
          <a:xfrm>
            <a:off x="291026" y="383235"/>
            <a:ext cx="5401436" cy="621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800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React</a:t>
            </a:r>
            <a:r>
              <a:rPr lang="de-DE" sz="28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-Komponenten</a:t>
            </a:r>
          </a:p>
          <a:p>
            <a:pPr marL="285750" indent="-285750">
              <a:lnSpc>
                <a:spcPct val="120000"/>
              </a:lnSpc>
              <a:buFont typeface="Arial" charset="0"/>
              <a:buChar char="•"/>
            </a:pPr>
            <a:r>
              <a:rPr lang="de-DE" sz="2800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bestehen aus </a:t>
            </a:r>
            <a:r>
              <a:rPr lang="de-DE" sz="2800" dirty="0" smtClean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Logik und UI</a:t>
            </a:r>
          </a:p>
          <a:p>
            <a:pPr marL="742950" lvl="1" indent="-285750">
              <a:lnSpc>
                <a:spcPct val="120000"/>
              </a:lnSpc>
              <a:buFont typeface="Arial" charset="0"/>
              <a:buChar char="•"/>
            </a:pPr>
            <a:r>
              <a:rPr lang="de-DE" sz="28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kein CSS</a:t>
            </a:r>
          </a:p>
          <a:p>
            <a:pPr marL="285750" indent="-285750">
              <a:lnSpc>
                <a:spcPct val="120000"/>
              </a:lnSpc>
              <a:buFont typeface="Arial" charset="0"/>
              <a:buChar char="•"/>
            </a:pPr>
            <a:r>
              <a:rPr lang="de-DE" sz="2800" dirty="0" smtClean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keine </a:t>
            </a:r>
            <a:r>
              <a:rPr lang="de-DE" sz="2800" dirty="0" err="1" smtClean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Templatesprache</a:t>
            </a:r>
            <a:endParaRPr lang="de-DE" sz="2800" dirty="0" smtClean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85750" indent="-285750">
              <a:lnSpc>
                <a:spcPct val="120000"/>
              </a:lnSpc>
              <a:buFont typeface="Arial" charset="0"/>
              <a:buChar char="•"/>
            </a:pPr>
            <a:r>
              <a:rPr lang="de-DE" sz="2800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werden </a:t>
            </a:r>
            <a:r>
              <a:rPr lang="de-DE" sz="2800" dirty="0" smtClean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deklarativ</a:t>
            </a:r>
            <a:r>
              <a:rPr lang="de-DE" sz="2800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beschrieben</a:t>
            </a:r>
          </a:p>
          <a:p>
            <a:pPr marL="285750" indent="-285750">
              <a:lnSpc>
                <a:spcPct val="120000"/>
              </a:lnSpc>
              <a:buFont typeface="Arial" charset="0"/>
              <a:buChar char="•"/>
            </a:pPr>
            <a:r>
              <a:rPr lang="de-DE" sz="2800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werden immer </a:t>
            </a:r>
            <a:r>
              <a:rPr lang="de-DE" sz="2800" dirty="0" smtClean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komplett gerendert</a:t>
            </a:r>
          </a:p>
          <a:p>
            <a:pPr marL="285750" indent="-285750">
              <a:lnSpc>
                <a:spcPct val="120000"/>
              </a:lnSpc>
              <a:buFont typeface="Arial" charset="0"/>
              <a:buChar char="•"/>
            </a:pPr>
            <a:endParaRPr lang="de-DE" sz="2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85750" indent="-285750">
              <a:lnSpc>
                <a:spcPct val="120000"/>
              </a:lnSpc>
              <a:buFont typeface="Arial" charset="0"/>
              <a:buChar char="•"/>
            </a:pPr>
            <a:r>
              <a:rPr lang="de-DE" sz="2800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können auf dem </a:t>
            </a:r>
            <a:r>
              <a:rPr lang="de-DE" sz="2800" dirty="0" smtClean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Server gerendert </a:t>
            </a:r>
            <a:r>
              <a:rPr lang="de-DE" sz="2800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werden („universal </a:t>
            </a:r>
            <a:r>
              <a:rPr lang="de-DE" sz="2800" dirty="0" err="1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webapps</a:t>
            </a:r>
            <a:r>
              <a:rPr lang="de-DE" sz="2800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“)</a:t>
            </a:r>
          </a:p>
          <a:p>
            <a:pPr marL="285750" indent="-285750">
              <a:buFontTx/>
              <a:buChar char="-"/>
            </a:pPr>
            <a:endParaRPr lang="de-DE" sz="2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6" name="Rechteck 5"/>
          <p:cNvSpPr/>
          <p:nvPr/>
        </p:nvSpPr>
        <p:spPr>
          <a:xfrm>
            <a:off x="5718219" y="508901"/>
            <a:ext cx="3915177" cy="1809298"/>
          </a:xfrm>
          <a:prstGeom prst="rect">
            <a:avLst/>
          </a:prstGeom>
          <a:noFill/>
          <a:ln w="19050">
            <a:solidFill>
              <a:srgbClr val="EF7D1D"/>
            </a:solidFill>
            <a:prstDash val="sysDash"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</p:spTree>
    <p:extLst>
      <p:ext uri="{BB962C8B-B14F-4D97-AF65-F5344CB8AC3E}">
        <p14:creationId xmlns:p14="http://schemas.microsoft.com/office/powerpoint/2010/main" val="298049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React</a:t>
            </a:r>
            <a:r>
              <a:rPr lang="de-DE" dirty="0" smtClean="0"/>
              <a:t> Schritt für Schritt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 rotWithShape="1">
          <a:blip r:embed="rId2"/>
          <a:srcRect r="11261" b="40560"/>
          <a:stretch/>
        </p:blipFill>
        <p:spPr>
          <a:xfrm>
            <a:off x="2963732" y="1263771"/>
            <a:ext cx="3978537" cy="467809"/>
          </a:xfrm>
          <a:prstGeom prst="rect">
            <a:avLst/>
          </a:prstGeom>
        </p:spPr>
      </p:pic>
      <p:pic>
        <p:nvPicPr>
          <p:cNvPr id="5" name="Bild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3732" y="2283511"/>
            <a:ext cx="3978537" cy="650188"/>
          </a:xfrm>
          <a:prstGeom prst="rect">
            <a:avLst/>
          </a:prstGeom>
        </p:spPr>
      </p:pic>
      <p:pic>
        <p:nvPicPr>
          <p:cNvPr id="6" name="Bild 5"/>
          <p:cNvPicPr>
            <a:picLocks noChangeAspect="1"/>
          </p:cNvPicPr>
          <p:nvPr/>
        </p:nvPicPr>
        <p:blipFill rotWithShape="1">
          <a:blip r:embed="rId4"/>
          <a:srcRect b="62443"/>
          <a:stretch/>
        </p:blipFill>
        <p:spPr>
          <a:xfrm>
            <a:off x="2968341" y="3574936"/>
            <a:ext cx="3969319" cy="1396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432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Die JSX Spracherweiterung</a:t>
            </a:r>
            <a:endParaRPr lang="de-DE" dirty="0"/>
          </a:p>
        </p:txBody>
      </p:sp>
      <p:sp>
        <p:nvSpPr>
          <p:cNvPr id="8" name="Rechteck 7"/>
          <p:cNvSpPr/>
          <p:nvPr/>
        </p:nvSpPr>
        <p:spPr>
          <a:xfrm>
            <a:off x="192309" y="1794715"/>
            <a:ext cx="9317451" cy="2192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275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Anstatt einer Template Sprache: </a:t>
            </a:r>
            <a:r>
              <a:rPr lang="de-DE" sz="2275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HTML in JavaScript integrieren</a:t>
            </a:r>
            <a:endParaRPr lang="de-DE" sz="2275" b="1" dirty="0">
              <a:solidFill>
                <a:srgbClr val="EF7D1D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 marL="232172" indent="-232172">
              <a:lnSpc>
                <a:spcPct val="120000"/>
              </a:lnSpc>
              <a:buFont typeface="Arial" charset="0"/>
              <a:buChar char="•"/>
            </a:pPr>
            <a:r>
              <a:rPr lang="de-DE" sz="2275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Erlaubt Schreiben von HTML-artigen Ausdrücken im JavaScript-Code</a:t>
            </a:r>
          </a:p>
          <a:p>
            <a:pPr marL="232172" indent="-232172">
              <a:lnSpc>
                <a:spcPct val="120000"/>
              </a:lnSpc>
              <a:buFont typeface="Arial" charset="0"/>
              <a:buChar char="•"/>
            </a:pPr>
            <a:r>
              <a:rPr lang="de-DE" sz="2275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Wird zu regulärem JavaScript Code </a:t>
            </a:r>
            <a:r>
              <a:rPr lang="de-DE" sz="2275" b="1" dirty="0" err="1" smtClean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compiliert</a:t>
            </a:r>
            <a:r>
              <a:rPr lang="de-DE" sz="2275" b="1" dirty="0" smtClean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(z.B. Babel, </a:t>
            </a:r>
            <a:r>
              <a:rPr lang="de-DE" sz="2275" b="1" dirty="0" err="1" smtClean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TypeScript</a:t>
            </a:r>
            <a:r>
              <a:rPr lang="de-DE" sz="2275" b="1" dirty="0" smtClean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)</a:t>
            </a:r>
            <a:endParaRPr lang="de-DE" sz="2275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 marL="232172" indent="-232172">
              <a:lnSpc>
                <a:spcPct val="120000"/>
              </a:lnSpc>
              <a:buFont typeface="Arial" charset="0"/>
              <a:buChar char="•"/>
            </a:pPr>
            <a:r>
              <a:rPr lang="de-DE" sz="2275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Optional</a:t>
            </a:r>
          </a:p>
          <a:p>
            <a:pPr marL="232172" indent="-232172">
              <a:lnSpc>
                <a:spcPct val="120000"/>
              </a:lnSpc>
              <a:buFont typeface="Arial" charset="0"/>
              <a:buChar char="•"/>
            </a:pPr>
            <a:endParaRPr lang="de-DE" sz="2275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3" name="Rechteck 2"/>
          <p:cNvSpPr/>
          <p:nvPr/>
        </p:nvSpPr>
        <p:spPr>
          <a:xfrm>
            <a:off x="192309" y="4377225"/>
            <a:ext cx="790089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 '</a:t>
            </a:r>
            <a:r>
              <a:rPr lang="de-DE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Lemmy</a:t>
            </a:r>
            <a:r>
              <a:rPr lang="de-DE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';</a:t>
            </a:r>
          </a:p>
          <a:p>
            <a:r>
              <a:rPr lang="de-DE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greeting</a:t>
            </a:r>
            <a:r>
              <a:rPr lang="de-DE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 </a:t>
            </a:r>
            <a:r>
              <a:rPr lang="de-DE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&lt;h1&gt;</a:t>
            </a:r>
            <a:r>
              <a:rPr lang="de-DE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Hello</a:t>
            </a:r>
            <a:r>
              <a:rPr lang="de-DE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</a:t>
            </a:r>
            <a:r>
              <a:rPr lang="de-DE" dirty="0">
                <a:solidFill>
                  <a:srgbClr val="41719C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{</a:t>
            </a:r>
            <a:r>
              <a:rPr lang="de-DE" dirty="0" err="1">
                <a:solidFill>
                  <a:srgbClr val="41719C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name</a:t>
            </a:r>
            <a:r>
              <a:rPr lang="de-DE" dirty="0">
                <a:solidFill>
                  <a:srgbClr val="41719C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  <a:r>
              <a:rPr lang="de-DE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&lt;/h1&gt;</a:t>
            </a:r>
            <a:r>
              <a:rPr lang="de-DE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;</a:t>
            </a:r>
          </a:p>
        </p:txBody>
      </p:sp>
      <p:sp>
        <p:nvSpPr>
          <p:cNvPr id="9" name="Rechteck 8"/>
          <p:cNvSpPr/>
          <p:nvPr/>
        </p:nvSpPr>
        <p:spPr>
          <a:xfrm>
            <a:off x="192309" y="5359298"/>
            <a:ext cx="931745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var</a:t>
            </a:r>
            <a:r>
              <a:rPr lang="de-DE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 '</a:t>
            </a:r>
            <a:r>
              <a:rPr lang="de-DE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Lemmy</a:t>
            </a:r>
            <a:r>
              <a:rPr lang="de-DE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';</a:t>
            </a:r>
          </a:p>
          <a:p>
            <a:r>
              <a:rPr lang="de-DE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var</a:t>
            </a:r>
            <a:r>
              <a:rPr lang="de-DE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greeting</a:t>
            </a:r>
            <a:r>
              <a:rPr lang="de-DE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 </a:t>
            </a:r>
            <a:r>
              <a:rPr lang="de-DE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React.createElement</a:t>
            </a:r>
            <a:r>
              <a:rPr lang="de-DE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('h1', null, '</a:t>
            </a:r>
            <a:r>
              <a:rPr lang="de-DE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Hello</a:t>
            </a:r>
            <a:r>
              <a:rPr lang="de-DE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', </a:t>
            </a:r>
            <a:r>
              <a:rPr lang="de-DE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);</a:t>
            </a:r>
          </a:p>
        </p:txBody>
      </p:sp>
      <p:sp>
        <p:nvSpPr>
          <p:cNvPr id="10" name="Rechteck 9"/>
          <p:cNvSpPr/>
          <p:nvPr/>
        </p:nvSpPr>
        <p:spPr>
          <a:xfrm>
            <a:off x="192310" y="4179949"/>
            <a:ext cx="5469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JSX</a:t>
            </a:r>
            <a:endParaRPr lang="de-DE" dirty="0"/>
          </a:p>
        </p:txBody>
      </p:sp>
      <p:sp>
        <p:nvSpPr>
          <p:cNvPr id="11" name="Rechteck 10"/>
          <p:cNvSpPr/>
          <p:nvPr/>
        </p:nvSpPr>
        <p:spPr>
          <a:xfrm>
            <a:off x="192310" y="5129876"/>
            <a:ext cx="24801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Übersetztes JavaScript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3800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-Design">
  <a:themeElements>
    <a:clrScheme name="Office-Design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-Design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Design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2403</Words>
  <Application>Microsoft Macintosh PowerPoint</Application>
  <PresentationFormat>A4-Papier (210x297 mm)</PresentationFormat>
  <Paragraphs>508</Paragraphs>
  <Slides>43</Slides>
  <Notes>28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9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43</vt:i4>
      </vt:variant>
    </vt:vector>
  </HeadingPairs>
  <TitlesOfParts>
    <vt:vector size="53" baseType="lpstr">
      <vt:lpstr>Arial</vt:lpstr>
      <vt:lpstr>Calibri</vt:lpstr>
      <vt:lpstr>Calibri Light</vt:lpstr>
      <vt:lpstr>Montserrat</vt:lpstr>
      <vt:lpstr>Source Code Pro</vt:lpstr>
      <vt:lpstr>Source Code Pro Medium</vt:lpstr>
      <vt:lpstr>Source Code Pro Semibold</vt:lpstr>
      <vt:lpstr>Source Sans Pro</vt:lpstr>
      <vt:lpstr>Source Sans Pro Semibold</vt:lpstr>
      <vt:lpstr>Office-Design</vt:lpstr>
      <vt:lpstr>BED-CON BERLIN | SEPTEMBER 2017 | @NILSHARTMANN    </vt:lpstr>
      <vt:lpstr>@nilshartmann</vt:lpstr>
      <vt:lpstr>Hintergrund: Single Page ApplicationS</vt:lpstr>
      <vt:lpstr>Beispiel Anwendung</vt:lpstr>
      <vt:lpstr>Komponenten</vt:lpstr>
      <vt:lpstr>Separation of concerns</vt:lpstr>
      <vt:lpstr>Komponenten</vt:lpstr>
      <vt:lpstr>React Schritt für Schritt</vt:lpstr>
      <vt:lpstr>Die JSX Spracherweiterung</vt:lpstr>
      <vt:lpstr>Eine React Komponente: Als Funktion</vt:lpstr>
      <vt:lpstr>Komponente einbinden</vt:lpstr>
      <vt:lpstr>Komponente einbinden</vt:lpstr>
      <vt:lpstr>Komponenten: Properties</vt:lpstr>
      <vt:lpstr>Komponenten Verwenden</vt:lpstr>
      <vt:lpstr>Beispiel: Komponentenlisten</vt:lpstr>
      <vt:lpstr>Beispiel: Komponentenlisten</vt:lpstr>
      <vt:lpstr>Komponenten Klassen</vt:lpstr>
      <vt:lpstr>Zustand von Komponenten</vt:lpstr>
      <vt:lpstr>Beispiel: Eingabefeld</vt:lpstr>
      <vt:lpstr>Beispiel: Eingabefeld</vt:lpstr>
      <vt:lpstr>Beispiel: Eingabefeld</vt:lpstr>
      <vt:lpstr>Beispiel: Eingabefeld</vt:lpstr>
      <vt:lpstr>Zustand: Eingabefeld</vt:lpstr>
      <vt:lpstr>React: Uni directional dataflow</vt:lpstr>
      <vt:lpstr>Virtual DOM</vt:lpstr>
      <vt:lpstr>Zugriff auf native DOM Elemente</vt:lpstr>
      <vt:lpstr>Kommunikation</vt:lpstr>
      <vt:lpstr>Password Form</vt:lpstr>
      <vt:lpstr>HTTPS://NILSHARTMANN.NET | @nilshartmann</vt:lpstr>
      <vt:lpstr>PowerPoint-Präsentation</vt:lpstr>
      <vt:lpstr>http://www.typescriptlang.org/</vt:lpstr>
      <vt:lpstr>Hintergrund: TypeScript</vt:lpstr>
      <vt:lpstr>Typescript - Syntax</vt:lpstr>
      <vt:lpstr>Typescript - Syntax</vt:lpstr>
      <vt:lpstr>Typescript - Syntax</vt:lpstr>
      <vt:lpstr>Typescript - Syntax</vt:lpstr>
      <vt:lpstr>Typescript - Syntax</vt:lpstr>
      <vt:lpstr>Typescript - Syntax</vt:lpstr>
      <vt:lpstr>PowerPoint-Präsentation</vt:lpstr>
      <vt:lpstr>TypeScript und React: Properties</vt:lpstr>
      <vt:lpstr>TypeScript und React: Properties &amp; State</vt:lpstr>
      <vt:lpstr>TypeScript und React: Properties &amp; State</vt:lpstr>
      <vt:lpstr>TypeScript und React: Properties &amp; State</vt:lpstr>
    </vt:vector>
  </TitlesOfParts>
  <Company/>
  <LinksUpToDate>false</LinksUpToDate>
  <SharedDoc>false</SharedDoc>
  <HyperlinksChanged>false</HyperlinksChanged>
  <AppVersion>15.0038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Nils Hartmann</dc:creator>
  <cp:lastModifiedBy>Nils Hartmann</cp:lastModifiedBy>
  <cp:revision>290</cp:revision>
  <cp:lastPrinted>2017-09-21T15:48:37Z</cp:lastPrinted>
  <dcterms:created xsi:type="dcterms:W3CDTF">2016-03-28T15:59:53Z</dcterms:created>
  <dcterms:modified xsi:type="dcterms:W3CDTF">2017-09-22T08:28:24Z</dcterms:modified>
</cp:coreProperties>
</file>